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4" r:id="rId3"/>
    <p:sldId id="268" r:id="rId4"/>
    <p:sldId id="267" r:id="rId5"/>
    <p:sldId id="258" r:id="rId6"/>
    <p:sldId id="266" r:id="rId7"/>
    <p:sldId id="260" r:id="rId8"/>
    <p:sldId id="261" r:id="rId9"/>
    <p:sldId id="269" r:id="rId10"/>
    <p:sldId id="270" r:id="rId11"/>
    <p:sldId id="27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6011A1-3C8B-429D-98C5-76F93052ADF2}">
          <p14:sldIdLst/>
        </p14:section>
        <p14:section name="균질화" id="{BE06F143-FA73-4FF8-BF20-A9311BFE15F2}">
          <p14:sldIdLst>
            <p14:sldId id="257"/>
            <p14:sldId id="264"/>
            <p14:sldId id="268"/>
            <p14:sldId id="267"/>
            <p14:sldId id="258"/>
            <p14:sldId id="266"/>
            <p14:sldId id="260"/>
            <p14:sldId id="261"/>
            <p14:sldId id="269"/>
            <p14:sldId id="270"/>
            <p14:sldId id="272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1ED37-134C-47E8-B0FC-6455B2235320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D6B37-D635-4452-9DD1-23D05DDB3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428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186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S809, whose aerodynamic characteristics are representative of wind-turbine airfoil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240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560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Here, the points outside the airfoil have positive values, and de-crease as the points approaching to the boundary of the geometry where the values are zeroes, and they become negative once inside the airfoil. 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generate the SDF for objects, the background mesh is an evenly distributed Cartesian grid.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4353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During the convolution process, each fil-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slide across the input’s width and height, giving us the responses at every spatial position. 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Through the accumulation of each layer, this network will learn the entire patterns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336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number of layers, number of nodes in each layer, kernel size, and choice of activation functions are often referred to as hyperparameters which are usually selected before training. 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Furthermore, all the hyperparameters, such as learning rate, batch size, and any parameters that need to be decided before training, will be consistent between CNN and FNN.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4773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the leading edge, CNN performs worse because of the variation in the leading edge along </a:t>
            </a:r>
            <a:r>
              <a:rPr lang="en-US" altLang="ko-KR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coordinate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Around the shock wave zone, CNN performs great, which proves that our model can capture the nonlinear features that play an important role in fluid mechanics.</a:t>
            </a:r>
          </a:p>
          <a:p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can be seen, these four pressure forms show different features from the original airfoil RAE2822. Either a double shock structure or strong shock waves are detected for these airfoils. </a:t>
            </a:r>
          </a:p>
          <a:p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the leading edge, CNN performs worse because of the variation in the leading edge along </a:t>
            </a:r>
            <a:r>
              <a:rPr lang="en-US" altLang="ko-KR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coordinate. </a:t>
            </a:r>
          </a:p>
          <a:p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Around the shock wave zone, CNN performs great, which proves that our model can capture the nonlinear features that play an important role in fluid mechanics.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0120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S809, whose aerodynamic characteristics are representative of wind-turbine airfoil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8492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S809, whose aerodynamic characteristics are representative of wind-turbine airfoil</a:t>
            </a:r>
          </a:p>
          <a:p>
            <a:endParaRPr lang="en-US" altLang="ko-KR" dirty="0"/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last, the summary of the computational time of the model training and prediction are shown in Table3, along with the time required for CFD simulations. CNN-C5 training saves more than half of the time compared to FNN-L5. Because the number of pa-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rameters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CNN is remarkably reduced by the convolutional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func-tions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where FNN-L5 must handle 102400 parameters when the information flows through the last layer, only 14400 parameters are considered by CNN-C5. CNN keeps accuracy and efficiency at the same time.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420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apparent that all three FNNs fail to capture the aerodynamic features, especially for FNN-L7, its model collapses cause the pressure shown in four variants are precisely the same.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466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AD95-AE79-C55F-B84C-9B93A0A35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5B5F4-E718-C022-41B7-7559A48F9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BA2F9-B7B5-0140-A125-2128CE6CC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D797-92BA-4C10-9BD6-09FD99160B3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6AA76-DAB8-CB6D-5EDA-9B244E19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A4207-923E-A077-BD11-BEC980A4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8AB0-EB08-406C-8CFD-5595B15252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716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4034E-C2B0-3FE4-F85A-CC809D0F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E82D9-301E-E1EF-8301-48B44C97F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5BAE2-D528-447C-2F1F-25970196D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D797-92BA-4C10-9BD6-09FD99160B3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53F3F-B21D-B9C3-9C8B-0D33CBAD9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E2A14-6148-814E-00D7-C8173EC0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8AB0-EB08-406C-8CFD-5595B15252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939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94DD53-4B13-EF95-9683-DFF6829A54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A50FB-66E3-834D-4063-223077871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F0A9B-9415-CCD1-30E7-A99B2FF3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D797-92BA-4C10-9BD6-09FD99160B3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B7D93-6457-9E0F-FBEB-D494A1513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73F01-0584-4C22-6880-642859AC5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8AB0-EB08-406C-8CFD-5595B15252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229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62074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rgbClr val="20386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 sz="1800" b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 Light" panose="020F03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60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 Light" panose="020F0302020204030204" pitchFamily="34" charset="0"/>
              </a:defRPr>
            </a:lvl2pPr>
            <a:lvl3pPr marL="987425" indent="-228600">
              <a:buFont typeface="Wingdings" panose="05000000000000000000" pitchFamily="2" charset="2"/>
              <a:buChar char="ü"/>
              <a:defRPr sz="160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 Light" panose="020F0302020204030204" pitchFamily="34" charset="0"/>
              </a:defRPr>
            </a:lvl3pPr>
            <a:lvl4pPr marL="1347788" indent="-228600">
              <a:buFont typeface="Wingdings" panose="05000000000000000000" pitchFamily="2" charset="2"/>
              <a:buChar char="§"/>
              <a:defRPr sz="160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  <a:ea typeface="HY강B" panose="02030600000101010101" pitchFamily="18" charset="-127"/>
                <a:cs typeface="Calibri Light" panose="020F030202020403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17" name="직사각형 16"/>
          <p:cNvSpPr/>
          <p:nvPr userDrawn="1"/>
        </p:nvSpPr>
        <p:spPr>
          <a:xfrm flipH="1">
            <a:off x="1" y="6413818"/>
            <a:ext cx="12192001" cy="1769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47000">
                <a:schemeClr val="accent5">
                  <a:lumMod val="75000"/>
                </a:schemeClr>
              </a:gs>
              <a:gs pos="21000">
                <a:schemeClr val="accent5">
                  <a:lumMod val="75000"/>
                </a:schemeClr>
              </a:gs>
              <a:gs pos="95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-138" y="836713"/>
            <a:ext cx="10076033" cy="6107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47000">
                <a:schemeClr val="tx2">
                  <a:lumMod val="75000"/>
                </a:schemeClr>
              </a:gs>
              <a:gs pos="21000">
                <a:schemeClr val="tx2">
                  <a:lumMod val="75000"/>
                </a:schemeClr>
              </a:gs>
              <a:gs pos="95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673600" y="6463450"/>
            <a:ext cx="2844800" cy="365125"/>
          </a:xfrm>
        </p:spPr>
        <p:txBody>
          <a:bodyPr/>
          <a:lstStyle>
            <a:lvl1pPr algn="ctr">
              <a:defRPr sz="1600" b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Calibri Light" panose="020F0302020204030204" pitchFamily="34" charset="0"/>
              </a:defRPr>
            </a:lvl1pPr>
          </a:lstStyle>
          <a:p>
            <a:fld id="{0454A9ED-9851-449C-B606-0DD113B534A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8935F62-BB38-4A06-BE4E-94B3345866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372" y="1070757"/>
            <a:ext cx="9890025" cy="400110"/>
          </a:xfr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HY강B" panose="02030600000101010101" pitchFamily="18" charset="-127"/>
              <a:buChar char="■"/>
              <a:defRPr lang="ko-KR" altLang="en-US" sz="2000" b="1" kern="1200" dirty="0" smtClean="0">
                <a:solidFill>
                  <a:srgbClr val="1E898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5F49A35-9C6C-437A-8A9D-77959AD83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15872" y="89338"/>
            <a:ext cx="2676128" cy="69376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F9030F-DFC4-4DD2-AB9E-5C7D1181BEB2}"/>
              </a:ext>
            </a:extLst>
          </p:cNvPr>
          <p:cNvGrpSpPr/>
          <p:nvPr userDrawn="1"/>
        </p:nvGrpSpPr>
        <p:grpSpPr>
          <a:xfrm>
            <a:off x="0" y="6398260"/>
            <a:ext cx="6688389" cy="461264"/>
            <a:chOff x="0" y="6398260"/>
            <a:chExt cx="5016292" cy="461264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444292" y="6414854"/>
              <a:ext cx="4572000" cy="4308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JEONBUK NATIONAL UNIVERSITY</a:t>
              </a:r>
            </a:p>
            <a:p>
              <a:pPr algn="l"/>
              <a:r>
                <a: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Department of</a:t>
              </a:r>
              <a:r>
                <a:rPr lang="en-US" altLang="ko-KR" sz="1100" b="1" baseline="0" dirty="0">
                  <a:solidFill>
                    <a:schemeClr val="bg1">
                      <a:lumMod val="50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 Aerospace Engineering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1A9B422-4882-47EE-BF13-A3497EFCAE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95" t="59716" r="18852" b="28743"/>
            <a:stretch/>
          </p:blipFill>
          <p:spPr>
            <a:xfrm>
              <a:off x="0" y="6398260"/>
              <a:ext cx="561186" cy="461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715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BD538-F46C-6124-4987-8C8FE725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020DC-F6FC-7CC4-92BA-433264816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F97A4-EE28-E9BA-AE25-56FB3BD1B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D797-92BA-4C10-9BD6-09FD99160B3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63F28-0140-EC39-8FE6-283DFD1F3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58C8B-DBDA-B62B-1E90-8D2967B1A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8AB0-EB08-406C-8CFD-5595B15252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139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B8BB-87FA-2669-2B78-B398BE11D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E34F9-4D62-1B2C-D85A-0E70446D1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2107F-03CE-FB03-8690-829E3AE7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D797-92BA-4C10-9BD6-09FD99160B3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9B88D-1DC1-03D6-6755-5B3779548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CD82A-E2AD-CCB8-BFB3-5D008320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8AB0-EB08-406C-8CFD-5595B15252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63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F474-BC81-E39F-1952-2967BB738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CBF90-D74A-F170-3BA6-6235ED0391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3B362-2A8A-6C00-8220-171A75FF7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654A84-F990-4E3E-0D5B-36A49A6BE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D797-92BA-4C10-9BD6-09FD99160B3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7CEB3-A519-52F9-1DE6-4D71B806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F515A-5423-E4A0-0B4F-5FB567AE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8AB0-EB08-406C-8CFD-5595B15252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054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0AB07-143B-09D2-7911-ED8A9DE56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BFA3D-0A7F-E72D-4955-DBD524A2C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DE037-8794-A1FE-5F73-74684F4C6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5F281-48AA-0906-4901-D06CF90A35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705F66-E158-B622-AB39-6B143D6B59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9DF86B-C78A-5294-7A61-F818F5A1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D797-92BA-4C10-9BD6-09FD99160B3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8757CA-57F1-C83A-3809-263C812E7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0254F4-3A14-A149-BB4C-33581218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8AB0-EB08-406C-8CFD-5595B15252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512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1EA5-B612-6361-3425-41BEC074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6CE2C7-B94B-A4DE-4AF1-3D51733E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D797-92BA-4C10-9BD6-09FD99160B3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483A00-2D8D-6BBD-4B97-E87B2F49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3D8B5-30D2-C7D4-9B69-7D8CFFCD3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8AB0-EB08-406C-8CFD-5595B15252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202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D70ED5-66FA-9E4F-3C69-E5C6165E1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D797-92BA-4C10-9BD6-09FD99160B3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EC523-C6B4-BD97-5709-294D17DDB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690D2-C59A-4B36-2CAF-41B0B843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8AB0-EB08-406C-8CFD-5595B15252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02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CC9A-97C5-920F-7397-997B8F13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77D40-342C-6035-EB4D-1C071BE48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80EDF-7B46-FA8E-A364-C7B5F2026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1AE3E-6B03-C8D3-4CDC-C474E7AA2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D797-92BA-4C10-9BD6-09FD99160B3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C514D-C1E7-7EF6-2A8F-A711CADE8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299400-869C-6A40-4734-744F60A8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8AB0-EB08-406C-8CFD-5595B15252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32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3FA9-2DD7-15F0-934E-955FF1229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78AA65-2E09-B1DA-DD0E-C63E7A8BA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B6435-F07A-77D8-6F9B-7859CEF90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1ACDF-0ED5-BD5C-8B29-D573BD5A9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D797-92BA-4C10-9BD6-09FD99160B3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98A31-F2B0-1279-D9D8-70C9DDA39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E073D-35AA-B35C-0A79-8A034BED7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8AB0-EB08-406C-8CFD-5595B15252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589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C0DF48-DF63-422E-81EE-FB20D8182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F72AF-7FC2-3F5B-4687-EE8550184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5B7D-2851-60E4-85FD-295A1718F4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4D797-92BA-4C10-9BD6-09FD99160B3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99C05-9274-3D1C-7AD4-845E75423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AE6DB-0437-880D-FC85-EC3189A1C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28AB0-EB08-406C-8CFD-5595B15252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24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.emf"/><Relationship Id="rId7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jpeg"/><Relationship Id="rId7" Type="http://schemas.openxmlformats.org/officeDocument/2006/relationships/image" Target="../media/image11.emf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emf"/><Relationship Id="rId11" Type="http://schemas.openxmlformats.org/officeDocument/2006/relationships/image" Target="../media/image19.png"/><Relationship Id="rId5" Type="http://schemas.openxmlformats.org/officeDocument/2006/relationships/image" Target="../media/image7.emf"/><Relationship Id="rId10" Type="http://schemas.openxmlformats.org/officeDocument/2006/relationships/image" Target="../media/image18.png"/><Relationship Id="rId4" Type="http://schemas.openxmlformats.org/officeDocument/2006/relationships/image" Target="../media/image6.emf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emf"/><Relationship Id="rId5" Type="http://schemas.openxmlformats.org/officeDocument/2006/relationships/image" Target="../media/image21.png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CABC2386-3517-4FE4-94DC-237A9FB52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7888" y="1700808"/>
            <a:ext cx="6400800" cy="384448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Presentation : Hyejin Kim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95BE7B-CBE8-48DF-B750-89F084790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1772817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Fast pressure distribution prediction of airfoils using deep learning</a:t>
            </a:r>
            <a:endParaRPr lang="ko-KR" altLang="en-US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618CE04-4EF8-414B-B807-7F47BF1905C5}"/>
              </a:ext>
            </a:extLst>
          </p:cNvPr>
          <p:cNvSpPr txBox="1">
            <a:spLocks/>
          </p:cNvSpPr>
          <p:nvPr/>
        </p:nvSpPr>
        <p:spPr bwMode="auto">
          <a:xfrm>
            <a:off x="1463444" y="3573016"/>
            <a:ext cx="9144000" cy="2567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98B01"/>
              </a:buClr>
              <a:buFont typeface="Times" pitchFamily="18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380DC"/>
              </a:buClr>
              <a:buFont typeface="Wingdings" pitchFamily="2" charset="2"/>
              <a:buChar char="§"/>
              <a:defRPr sz="2800">
                <a:solidFill>
                  <a:srgbClr val="4F4F4F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4F4F4F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80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Clr>
                <a:srgbClr val="00529B"/>
              </a:buClr>
              <a:buNone/>
            </a:pPr>
            <a:r>
              <a:rPr lang="en-US" altLang="en-US" sz="1600" b="1" kern="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Xinyu</a:t>
            </a:r>
            <a:r>
              <a:rPr lang="en-US" altLang="en-US" sz="1600" b="1" kern="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 Hui</a:t>
            </a:r>
            <a:r>
              <a:rPr lang="en-US" altLang="en-US" sz="1600" b="1" kern="0" baseline="30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en-US" altLang="en-US" sz="1600" b="1" kern="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en-US" sz="1600" b="1" kern="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Junqiang</a:t>
            </a:r>
            <a:r>
              <a:rPr lang="en-US" altLang="en-US" sz="1600" b="1" kern="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 Bai</a:t>
            </a:r>
            <a:r>
              <a:rPr lang="en-US" altLang="en-US" sz="1600" b="1" kern="0" baseline="30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en-US" altLang="en-US" sz="1600" b="1" kern="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, Hui Wang</a:t>
            </a:r>
            <a:r>
              <a:rPr lang="en-US" altLang="en-US" sz="1600" b="1" kern="0" baseline="30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en-US" altLang="en-US" sz="1600" b="1" kern="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, and Yang Zhang</a:t>
            </a:r>
            <a:r>
              <a:rPr lang="en-US" altLang="en-US" sz="1600" b="1" kern="0" baseline="30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2,3</a:t>
            </a:r>
            <a:endParaRPr lang="en-US" altLang="en-US" sz="1600" b="1" kern="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  <a:p>
            <a:pPr marL="0" indent="0" algn="ctr" eaLnBrk="1" hangingPunct="1">
              <a:buClr>
                <a:srgbClr val="00529B"/>
              </a:buClr>
              <a:buNone/>
            </a:pPr>
            <a:endParaRPr lang="en-US" altLang="en-US" sz="1400" b="1" kern="0" baseline="30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  <a:p>
            <a:pPr marL="0" indent="0" algn="ctr" eaLnBrk="1" hangingPunct="1">
              <a:buClr>
                <a:srgbClr val="00529B"/>
              </a:buClr>
              <a:buNone/>
            </a:pPr>
            <a:r>
              <a:rPr lang="en-US" altLang="en-US" sz="1200" b="1" kern="0" baseline="30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en-US" altLang="en-US" sz="1200" b="1" kern="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School of Aeronautics, Northwestern Polytechnical University</a:t>
            </a:r>
          </a:p>
          <a:p>
            <a:pPr marL="0" indent="0" algn="ctr" eaLnBrk="1" hangingPunct="1">
              <a:buClr>
                <a:srgbClr val="00529B"/>
              </a:buClr>
              <a:buNone/>
            </a:pPr>
            <a:r>
              <a:rPr lang="en-US" altLang="en-US" sz="1200" b="1" kern="0" baseline="30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2</a:t>
            </a:r>
            <a:r>
              <a:rPr lang="en-US" altLang="en-US" sz="1200" b="1" kern="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State Key Laboratory for Strength and Vibration of Mechanical Structures, </a:t>
            </a:r>
            <a:br>
              <a:rPr lang="en-US" altLang="en-US" sz="1200" b="1" kern="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</a:br>
            <a:r>
              <a:rPr lang="en-US" altLang="en-US" sz="1200" b="1" kern="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School of Aerospace Engineering, Xi'an </a:t>
            </a:r>
            <a:r>
              <a:rPr lang="en-US" altLang="en-US" sz="1200" b="1" kern="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Jiaotong</a:t>
            </a:r>
            <a:r>
              <a:rPr lang="en-US" altLang="en-US" sz="1200" b="1" kern="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 University</a:t>
            </a:r>
          </a:p>
          <a:p>
            <a:pPr marL="0" indent="0" algn="ctr" eaLnBrk="1" hangingPunct="1">
              <a:buClr>
                <a:srgbClr val="00529B"/>
              </a:buClr>
              <a:buNone/>
            </a:pPr>
            <a:r>
              <a:rPr lang="en-US" altLang="en-US" sz="1200" b="1" kern="0" baseline="30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en-US" altLang="en-US" sz="1200" b="1" kern="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National Key Laboratory of Science and Technology on Aerodynamic Design and Research,</a:t>
            </a:r>
          </a:p>
          <a:p>
            <a:pPr marL="0" indent="0" algn="ctr" eaLnBrk="1" hangingPunct="1">
              <a:buClr>
                <a:srgbClr val="00529B"/>
              </a:buClr>
              <a:buNone/>
            </a:pPr>
            <a:endParaRPr lang="en-US" altLang="en-US" sz="1200" b="1" kern="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  <a:p>
            <a:pPr marL="0" indent="0" algn="ctr" eaLnBrk="1" hangingPunct="1">
              <a:buClr>
                <a:srgbClr val="00529B"/>
              </a:buClr>
              <a:buNone/>
            </a:pPr>
            <a:endParaRPr lang="en-US" altLang="en-US" sz="1400" b="1" kern="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  <a:p>
            <a:pPr marL="0" indent="0" algn="ctr" eaLnBrk="1" hangingPunct="1">
              <a:buClr>
                <a:srgbClr val="00529B"/>
              </a:buClr>
              <a:buNone/>
            </a:pPr>
            <a:r>
              <a:rPr lang="en-US" altLang="en-US" sz="1600" i="1" kern="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Aerospace Science and Technology</a:t>
            </a:r>
            <a:r>
              <a:rPr lang="en-US" altLang="en-US" sz="1600" kern="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, Vol. 105, October 2020</a:t>
            </a:r>
          </a:p>
        </p:txBody>
      </p:sp>
    </p:spTree>
    <p:extLst>
      <p:ext uri="{BB962C8B-B14F-4D97-AF65-F5344CB8AC3E}">
        <p14:creationId xmlns:p14="http://schemas.microsoft.com/office/powerpoint/2010/main" val="1055160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1D14F-81A6-45D4-98A7-8CB269EA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and discussion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8F738D-CBA0-4FF3-8624-6EA395A89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The performance comparison between CNN and FNN</a:t>
            </a:r>
            <a:endParaRPr lang="en-US" altLang="ko-KR" dirty="0"/>
          </a:p>
          <a:p>
            <a:pPr lvl="1"/>
            <a:r>
              <a:rPr lang="en-US" altLang="ko-KR" dirty="0"/>
              <a:t>Training and test loss convergence history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Training time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C4EF9-D6A5-4394-AF73-8273D362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A9ED-9851-449C-B606-0DD113B534A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0E12B9-3209-4E8B-BC21-DAC76E96E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Performance comparison between CNN and FNN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E2E063-AAA2-4085-BAE8-CB4A056D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2276872"/>
            <a:ext cx="6840760" cy="19009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5EDC105-F3A1-4B5E-867B-788663CA72F1}"/>
              </a:ext>
            </a:extLst>
          </p:cNvPr>
          <p:cNvSpPr/>
          <p:nvPr/>
        </p:nvSpPr>
        <p:spPr>
          <a:xfrm>
            <a:off x="1775520" y="4221089"/>
            <a:ext cx="86409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Convergence history of CNNs and FNNs in training and validation datasets of upper surface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69784C-D015-456C-B8EB-51448587861D}"/>
              </a:ext>
            </a:extLst>
          </p:cNvPr>
          <p:cNvGrpSpPr/>
          <p:nvPr/>
        </p:nvGrpSpPr>
        <p:grpSpPr>
          <a:xfrm>
            <a:off x="3615772" y="4653136"/>
            <a:ext cx="4960456" cy="1603788"/>
            <a:chOff x="2091772" y="4653136"/>
            <a:chExt cx="4960456" cy="160378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2BA63D1-1329-4324-9374-B955E1DB4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3" r="74"/>
            <a:stretch/>
          </p:blipFill>
          <p:spPr>
            <a:xfrm>
              <a:off x="2091772" y="4941168"/>
              <a:ext cx="4960456" cy="1315756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2AA350-1391-4862-829E-2A5195C33E14}"/>
                </a:ext>
              </a:extLst>
            </p:cNvPr>
            <p:cNvSpPr/>
            <p:nvPr/>
          </p:nvSpPr>
          <p:spPr>
            <a:xfrm>
              <a:off x="3016382" y="4653136"/>
              <a:ext cx="31112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Comparison of time requirements.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336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1D14F-81A6-45D4-98A7-8CB269EA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and discussion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8F738D-CBA0-4FF3-8624-6EA395A89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The performance comparison between CNN and FNN</a:t>
            </a:r>
            <a:endParaRPr lang="en-US" altLang="ko-KR" dirty="0"/>
          </a:p>
          <a:p>
            <a:pPr lvl="1"/>
            <a:r>
              <a:rPr lang="en-US" altLang="ko-KR" dirty="0"/>
              <a:t>It is apparent that all three FNNs fail to capture the aerodynamic features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C4EF9-D6A5-4394-AF73-8273D362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A9ED-9851-449C-B606-0DD113B534A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0E12B9-3209-4E8B-BC21-DAC76E96E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Performance comparison between CNN and FNN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3A1D3B-B94B-427D-A933-3A16E87E6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772" y="2348881"/>
            <a:ext cx="4124456" cy="36673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2CCFCED-702C-4E88-95B8-DF6813CFAD8A}"/>
              </a:ext>
            </a:extLst>
          </p:cNvPr>
          <p:cNvSpPr/>
          <p:nvPr/>
        </p:nvSpPr>
        <p:spPr>
          <a:xfrm>
            <a:off x="1775520" y="6073552"/>
            <a:ext cx="86409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Predicted pressure coefficient predicted by CNN and FNN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4B1E3E6-2940-4824-ACCB-20FCF348C493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035660" y="2852936"/>
            <a:ext cx="1548172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BE44E4-BCFE-47B6-8D3F-7C6F106797C0}"/>
              </a:ext>
            </a:extLst>
          </p:cNvPr>
          <p:cNvSpPr/>
          <p:nvPr/>
        </p:nvSpPr>
        <p:spPr>
          <a:xfrm>
            <a:off x="2135560" y="3717033"/>
            <a:ext cx="18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discrepancy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354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1D14F-81A6-45D4-98A7-8CB269EA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8F738D-CBA0-4FF3-8624-6EA395A89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Methodology to predict the pressure distribution (Cp) over an airfoil using deep learning (CNN) is proposed.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 effective deal with data, SDF method is introduced to convert airfoils into image data</a:t>
            </a:r>
          </a:p>
          <a:p>
            <a:pPr>
              <a:lnSpc>
                <a:spcPct val="100000"/>
              </a:lnSpc>
            </a:pP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Comparing between conventional FNN and CNN, it is observed that CNN has superior performance dealing with image data.</a:t>
            </a:r>
          </a:p>
          <a:p>
            <a:pPr>
              <a:lnSpc>
                <a:spcPct val="100000"/>
              </a:lnSpc>
            </a:pP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Further analysis of CNN, the test results has good agreement with original </a:t>
            </a:r>
            <a:r>
              <a:rPr lang="en-US" altLang="ko-KR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data.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C4EF9-D6A5-4394-AF73-8273D362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A9ED-9851-449C-B606-0DD113B534A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0E12B9-3209-4E8B-BC21-DAC76E96E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40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35FCC-6956-4FC1-9F03-80F8030E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D0BB03-4DB2-4C5D-AE97-FFE5E819E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8507288" cy="4525963"/>
          </a:xfrm>
        </p:spPr>
        <p:txBody>
          <a:bodyPr/>
          <a:lstStyle/>
          <a:p>
            <a:r>
              <a:rPr lang="en-US" altLang="ko-KR" dirty="0"/>
              <a:t>Time consuming due to the inherent complexity of fluid dynamics</a:t>
            </a:r>
          </a:p>
          <a:p>
            <a:pPr lvl="1"/>
            <a:r>
              <a:rPr lang="en-US" altLang="ko-KR" b="1" dirty="0"/>
              <a:t>Complexity of Simulations</a:t>
            </a:r>
          </a:p>
          <a:p>
            <a:pPr lvl="2"/>
            <a:r>
              <a:rPr lang="en-US" altLang="ko-KR" dirty="0" err="1"/>
              <a:t>Navier</a:t>
            </a:r>
            <a:r>
              <a:rPr lang="en-US" altLang="ko-KR" dirty="0"/>
              <a:t>-Stokes equations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b="1" dirty="0"/>
              <a:t>Spatial and Temporal Resolution</a:t>
            </a:r>
          </a:p>
          <a:p>
            <a:pPr lvl="2"/>
            <a:r>
              <a:rPr lang="en-US" altLang="ko-KR" dirty="0"/>
              <a:t>To model fluid flow accurately, a high spatial and temporal resolution, especially for turbulent flows or flows with small-scale features are needed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b="1" dirty="0"/>
              <a:t>Meshing</a:t>
            </a:r>
          </a:p>
          <a:p>
            <a:pPr lvl="2"/>
            <a:r>
              <a:rPr lang="en-US" altLang="ko-KR" dirty="0"/>
              <a:t>The quality and resolution of the mesh significantly impact simulation accuracy, and generating a suitable mesh can be a non-trivial process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6F78B9-5AF3-4CB5-8051-D18187133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A9ED-9851-449C-B606-0DD113B534A6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0C77B3-D538-46A0-87AF-494F1AED25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Computational fluid dynamics (CFD)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BADECC-2124-44BF-B820-06698606C12D}"/>
              </a:ext>
            </a:extLst>
          </p:cNvPr>
          <p:cNvGrpSpPr/>
          <p:nvPr/>
        </p:nvGrpSpPr>
        <p:grpSpPr>
          <a:xfrm>
            <a:off x="6384032" y="2132856"/>
            <a:ext cx="3744416" cy="1573916"/>
            <a:chOff x="3233737" y="2286000"/>
            <a:chExt cx="5438495" cy="2286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D6750CE-DCB9-4B52-9072-075AC69F3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3737" y="2286000"/>
              <a:ext cx="2676525" cy="2286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F5A15D0-E690-475B-B966-C85A79C0D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2160" y="2286000"/>
              <a:ext cx="2660072" cy="228600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E86C039-9F27-46E7-810F-0AAA39445F8E}"/>
              </a:ext>
            </a:extLst>
          </p:cNvPr>
          <p:cNvGrpSpPr/>
          <p:nvPr/>
        </p:nvGrpSpPr>
        <p:grpSpPr>
          <a:xfrm>
            <a:off x="2405844" y="5733256"/>
            <a:ext cx="7380312" cy="484632"/>
            <a:chOff x="1763688" y="5733256"/>
            <a:chExt cx="7380312" cy="484632"/>
          </a:xfrm>
        </p:grpSpPr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A0ADA91B-60C9-4B25-B608-DE517C7197B1}"/>
                </a:ext>
              </a:extLst>
            </p:cNvPr>
            <p:cNvSpPr/>
            <p:nvPr/>
          </p:nvSpPr>
          <p:spPr>
            <a:xfrm>
              <a:off x="1763688" y="5733256"/>
              <a:ext cx="978408" cy="484632"/>
            </a:xfrm>
            <a:prstGeom prst="rightArrow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12496D-EE14-4B24-A13F-F40816E69F16}"/>
                </a:ext>
              </a:extLst>
            </p:cNvPr>
            <p:cNvSpPr txBox="1"/>
            <p:nvPr/>
          </p:nvSpPr>
          <p:spPr>
            <a:xfrm>
              <a:off x="2773858" y="5805264"/>
              <a:ext cx="6370142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Construct surrogate model by introducing deep learning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689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1D14F-81A6-45D4-98A7-8CB269EA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 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8F738D-CBA0-4FF3-8624-6EA395A89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Data </a:t>
            </a:r>
            <a:r>
              <a:rPr lang="en-US" altLang="ko-KR" b="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generation</a:t>
            </a:r>
          </a:p>
          <a:p>
            <a:pPr lvl="1"/>
            <a:r>
              <a:rPr lang="en-US" altLang="ko-KR" dirty="0"/>
              <a:t>Airfoil library </a:t>
            </a:r>
            <a:r>
              <a:rPr lang="en-US" altLang="ko-KR" sz="1400" dirty="0">
                <a:highlight>
                  <a:srgbClr val="FFFF00"/>
                </a:highlight>
              </a:rPr>
              <a:t>(Using Latin Hypercube Sampling (LHS), Free-Form Deformation (FFD))</a:t>
            </a:r>
            <a:endParaRPr lang="en-US" altLang="ko-KR" dirty="0">
              <a:highlight>
                <a:srgbClr val="FFFF00"/>
              </a:highlight>
            </a:endParaRPr>
          </a:p>
          <a:p>
            <a:pPr lvl="2"/>
            <a:r>
              <a:rPr lang="en-US" altLang="ko-KR" dirty="0"/>
              <a:t>FFD is a powerful tool in the geometric design of 2D and 3D objects </a:t>
            </a:r>
          </a:p>
          <a:p>
            <a:pPr lvl="2"/>
            <a:r>
              <a:rPr lang="en-US" altLang="ko-KR" dirty="0"/>
              <a:t>Each control points can move perpendicular in the range of [−0.02, 0.02]</a:t>
            </a: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C4EF9-D6A5-4394-AF73-8273D362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A9ED-9851-449C-B606-0DD113B534A6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0E12B9-3209-4E8B-BC21-DAC76E96E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Entire framework</a:t>
            </a:r>
            <a:endParaRPr lang="ko-KR" altLang="en-US" dirty="0"/>
          </a:p>
        </p:txBody>
      </p:sp>
      <p:pic>
        <p:nvPicPr>
          <p:cNvPr id="13" name="그림 12" descr="https://ars.els-cdn.com/content/image/1-s2.0-S1270963820306313-gr001_lrg.jpg">
            <a:extLst>
              <a:ext uri="{FF2B5EF4-FFF2-40B4-BE49-F238E27FC236}">
                <a16:creationId xmlns:a16="http://schemas.microsoft.com/office/drawing/2014/main" id="{39E60959-C11A-468E-A4F5-D6FB236D05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12"/>
          <a:stretch/>
        </p:blipFill>
        <p:spPr bwMode="auto">
          <a:xfrm>
            <a:off x="5807968" y="980729"/>
            <a:ext cx="4680520" cy="1055311"/>
          </a:xfrm>
          <a:custGeom>
            <a:avLst/>
            <a:gdLst>
              <a:gd name="connsiteX0" fmla="*/ 0 w 5825231"/>
              <a:gd name="connsiteY0" fmla="*/ 0 h 1313408"/>
              <a:gd name="connsiteX1" fmla="*/ 5825231 w 5825231"/>
              <a:gd name="connsiteY1" fmla="*/ 0 h 1313408"/>
              <a:gd name="connsiteX2" fmla="*/ 5825231 w 5825231"/>
              <a:gd name="connsiteY2" fmla="*/ 1313408 h 1313408"/>
              <a:gd name="connsiteX3" fmla="*/ 3062436 w 5825231"/>
              <a:gd name="connsiteY3" fmla="*/ 1313408 h 1313408"/>
              <a:gd name="connsiteX4" fmla="*/ 3062436 w 5825231"/>
              <a:gd name="connsiteY4" fmla="*/ 1033512 h 1313408"/>
              <a:gd name="connsiteX5" fmla="*/ 2092424 w 5825231"/>
              <a:gd name="connsiteY5" fmla="*/ 1033512 h 1313408"/>
              <a:gd name="connsiteX6" fmla="*/ 2092424 w 5825231"/>
              <a:gd name="connsiteY6" fmla="*/ 550664 h 1313408"/>
              <a:gd name="connsiteX7" fmla="*/ 0 w 5825231"/>
              <a:gd name="connsiteY7" fmla="*/ 550664 h 131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25231" h="1313408">
                <a:moveTo>
                  <a:pt x="0" y="0"/>
                </a:moveTo>
                <a:lnTo>
                  <a:pt x="5825231" y="0"/>
                </a:lnTo>
                <a:lnTo>
                  <a:pt x="5825231" y="1313408"/>
                </a:lnTo>
                <a:lnTo>
                  <a:pt x="3062436" y="1313408"/>
                </a:lnTo>
                <a:lnTo>
                  <a:pt x="3062436" y="1033512"/>
                </a:lnTo>
                <a:lnTo>
                  <a:pt x="2092424" y="1033512"/>
                </a:lnTo>
                <a:lnTo>
                  <a:pt x="2092424" y="550664"/>
                </a:lnTo>
                <a:lnTo>
                  <a:pt x="0" y="55066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166966F-6182-4205-AB99-B71CE2439835}"/>
              </a:ext>
            </a:extLst>
          </p:cNvPr>
          <p:cNvGrpSpPr/>
          <p:nvPr/>
        </p:nvGrpSpPr>
        <p:grpSpPr>
          <a:xfrm>
            <a:off x="1847528" y="3212976"/>
            <a:ext cx="5325650" cy="3012762"/>
            <a:chOff x="467544" y="3140968"/>
            <a:chExt cx="5325650" cy="301276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30840A6-FD36-4764-BF5F-BAB26AEA7466}"/>
                </a:ext>
              </a:extLst>
            </p:cNvPr>
            <p:cNvGrpSpPr/>
            <p:nvPr/>
          </p:nvGrpSpPr>
          <p:grpSpPr>
            <a:xfrm>
              <a:off x="683568" y="3140968"/>
              <a:ext cx="1999976" cy="1151384"/>
              <a:chOff x="410593" y="4274305"/>
              <a:chExt cx="3263589" cy="1878846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6C2FBB7B-E5FB-4940-AEF2-AADD1C103C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7403" r="67364" b="22507"/>
              <a:stretch/>
            </p:blipFill>
            <p:spPr>
              <a:xfrm>
                <a:off x="926103" y="4857751"/>
                <a:ext cx="2232570" cy="1295400"/>
              </a:xfrm>
              <a:prstGeom prst="rect">
                <a:avLst/>
              </a:prstGeom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063462B-35EA-4199-8563-DF8F64DB4D0A}"/>
                  </a:ext>
                </a:extLst>
              </p:cNvPr>
              <p:cNvSpPr/>
              <p:nvPr/>
            </p:nvSpPr>
            <p:spPr>
              <a:xfrm>
                <a:off x="410593" y="4274305"/>
                <a:ext cx="3263589" cy="552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Airfoil geometry</a:t>
                </a:r>
                <a:endParaRPr lang="ko-KR" altLang="en-US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BD99EF5-7622-4355-975D-2CFF755C22B5}"/>
                </a:ext>
              </a:extLst>
            </p:cNvPr>
            <p:cNvGrpSpPr/>
            <p:nvPr/>
          </p:nvGrpSpPr>
          <p:grpSpPr>
            <a:xfrm>
              <a:off x="467544" y="4437111"/>
              <a:ext cx="5325650" cy="1716619"/>
              <a:chOff x="84782" y="3187882"/>
              <a:chExt cx="4271194" cy="1376736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7B6A8EA-22C5-4B26-B9D9-30A1DDABD732}"/>
                  </a:ext>
                </a:extLst>
              </p:cNvPr>
              <p:cNvGrpSpPr/>
              <p:nvPr/>
            </p:nvGrpSpPr>
            <p:grpSpPr>
              <a:xfrm>
                <a:off x="84782" y="3187882"/>
                <a:ext cx="1872208" cy="1376736"/>
                <a:chOff x="84782" y="3187882"/>
                <a:chExt cx="1872208" cy="1376736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DEF24E04-60FE-47A8-B0D9-305F3AD776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782" y="3187882"/>
                  <a:ext cx="1872208" cy="1042316"/>
                </a:xfrm>
                <a:prstGeom prst="rect">
                  <a:avLst/>
                </a:prstGeom>
              </p:spPr>
            </p:pic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19A49432-2ABE-42E6-A600-7DA4F343C453}"/>
                    </a:ext>
                  </a:extLst>
                </p:cNvPr>
                <p:cNvSpPr/>
                <p:nvPr/>
              </p:nvSpPr>
              <p:spPr>
                <a:xfrm>
                  <a:off x="117520" y="4293096"/>
                  <a:ext cx="1806732" cy="27152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Control points</a:t>
                  </a:r>
                  <a:endParaRPr lang="ko-KR" altLang="en-US" sz="1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4C88724-82A5-4E85-A4BA-C2B48B70050B}"/>
                  </a:ext>
                </a:extLst>
              </p:cNvPr>
              <p:cNvGrpSpPr/>
              <p:nvPr/>
            </p:nvGrpSpPr>
            <p:grpSpPr>
              <a:xfrm>
                <a:off x="2130260" y="3187882"/>
                <a:ext cx="2225716" cy="1376736"/>
                <a:chOff x="2130260" y="3187882"/>
                <a:chExt cx="2225716" cy="1376736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9A117C87-3385-449D-A7B3-538A265563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67744" y="3187882"/>
                  <a:ext cx="1872208" cy="1042316"/>
                </a:xfrm>
                <a:prstGeom prst="rect">
                  <a:avLst/>
                </a:prstGeom>
              </p:spPr>
            </p:pic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18643E17-0958-4815-9D71-117299B4BA54}"/>
                    </a:ext>
                  </a:extLst>
                </p:cNvPr>
                <p:cNvSpPr/>
                <p:nvPr/>
              </p:nvSpPr>
              <p:spPr>
                <a:xfrm>
                  <a:off x="2130260" y="4293096"/>
                  <a:ext cx="2225716" cy="27152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Dataset airfoil library</a:t>
                  </a:r>
                  <a:endParaRPr lang="ko-KR" altLang="en-US" sz="1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</p:grpSp>
        </p:grp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5204BD98-650E-4A6B-8221-2CAF7C4B1A10}"/>
                </a:ext>
              </a:extLst>
            </p:cNvPr>
            <p:cNvCxnSpPr>
              <a:cxnSpLocks/>
            </p:cNvCxnSpPr>
            <p:nvPr/>
          </p:nvCxnSpPr>
          <p:spPr>
            <a:xfrm>
              <a:off x="4067944" y="4509120"/>
              <a:ext cx="0" cy="21602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CD2DDC48-D82E-407B-9DCB-A01D1A4A3EDA}"/>
                </a:ext>
              </a:extLst>
            </p:cNvPr>
            <p:cNvCxnSpPr>
              <a:cxnSpLocks/>
            </p:cNvCxnSpPr>
            <p:nvPr/>
          </p:nvCxnSpPr>
          <p:spPr>
            <a:xfrm>
              <a:off x="4067944" y="5445224"/>
              <a:ext cx="0" cy="21602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04F7DE7D-4E92-429C-B150-A47742A80AFF}"/>
                </a:ext>
              </a:extLst>
            </p:cNvPr>
            <p:cNvCxnSpPr>
              <a:stCxn id="34" idx="2"/>
            </p:cNvCxnSpPr>
            <p:nvPr/>
          </p:nvCxnSpPr>
          <p:spPr>
            <a:xfrm>
              <a:off x="1683556" y="4292352"/>
              <a:ext cx="224148" cy="2887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F0FE7241-5DB3-47FE-9DC5-020C76BB7692}"/>
                </a:ext>
              </a:extLst>
            </p:cNvPr>
            <p:cNvCxnSpPr>
              <a:cxnSpLocks/>
              <a:stCxn id="34" idx="2"/>
              <a:endCxn id="10" idx="1"/>
            </p:cNvCxnSpPr>
            <p:nvPr/>
          </p:nvCxnSpPr>
          <p:spPr>
            <a:xfrm>
              <a:off x="1683556" y="4292352"/>
              <a:ext cx="1505872" cy="7945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94DD587-B210-4663-9AEA-0F0E7B7C4B63}"/>
                </a:ext>
              </a:extLst>
            </p:cNvPr>
            <p:cNvSpPr/>
            <p:nvPr/>
          </p:nvSpPr>
          <p:spPr>
            <a:xfrm>
              <a:off x="2771800" y="4077072"/>
              <a:ext cx="19999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Sampling by LHS</a:t>
              </a:r>
              <a:endPara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8698BDBA-2F8F-4832-9E98-A46A5F13CA25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 rot="16200000" flipH="1">
              <a:off x="3801111" y="4386303"/>
              <a:ext cx="165502" cy="224148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3C1C3EB-142D-4369-9355-6D0E0DAE5608}"/>
              </a:ext>
            </a:extLst>
          </p:cNvPr>
          <p:cNvGrpSpPr/>
          <p:nvPr/>
        </p:nvGrpSpPr>
        <p:grpSpPr>
          <a:xfrm>
            <a:off x="4079776" y="3429001"/>
            <a:ext cx="2432024" cy="584775"/>
            <a:chOff x="2699792" y="3429000"/>
            <a:chExt cx="2432024" cy="584775"/>
          </a:xfrm>
        </p:grpSpPr>
        <p:sp>
          <p:nvSpPr>
            <p:cNvPr id="62" name="화살표: 오른쪽 61">
              <a:extLst>
                <a:ext uri="{FF2B5EF4-FFF2-40B4-BE49-F238E27FC236}">
                  <a16:creationId xmlns:a16="http://schemas.microsoft.com/office/drawing/2014/main" id="{9FB4EF14-1C7F-45DE-BAD5-636D8DC36BEC}"/>
                </a:ext>
              </a:extLst>
            </p:cNvPr>
            <p:cNvSpPr/>
            <p:nvPr/>
          </p:nvSpPr>
          <p:spPr>
            <a:xfrm>
              <a:off x="2699792" y="3650052"/>
              <a:ext cx="288032" cy="142670"/>
            </a:xfrm>
            <a:prstGeom prst="rightArrow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959A7AB-7B22-4944-8D86-FD77D73E17D0}"/>
                </a:ext>
              </a:extLst>
            </p:cNvPr>
            <p:cNvSpPr/>
            <p:nvPr/>
          </p:nvSpPr>
          <p:spPr>
            <a:xfrm>
              <a:off x="3131840" y="3429000"/>
              <a:ext cx="199997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1,500 airfoils are generated</a:t>
              </a:r>
              <a:endPara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D077FF0-424B-4EC2-A60B-64544984E44C}"/>
              </a:ext>
            </a:extLst>
          </p:cNvPr>
          <p:cNvSpPr/>
          <p:nvPr/>
        </p:nvSpPr>
        <p:spPr>
          <a:xfrm>
            <a:off x="2279576" y="3645025"/>
            <a:ext cx="19999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Upper surface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1BFE293-F2E7-491D-9B5B-488F526B48A2}"/>
              </a:ext>
            </a:extLst>
          </p:cNvPr>
          <p:cNvSpPr/>
          <p:nvPr/>
        </p:nvSpPr>
        <p:spPr>
          <a:xfrm>
            <a:off x="1534684" y="4005065"/>
            <a:ext cx="19999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Lower surface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65F87B-CEAB-4D31-BCA7-BE75EFCB78CC}"/>
              </a:ext>
            </a:extLst>
          </p:cNvPr>
          <p:cNvGrpSpPr/>
          <p:nvPr/>
        </p:nvGrpSpPr>
        <p:grpSpPr>
          <a:xfrm>
            <a:off x="6059777" y="2948187"/>
            <a:ext cx="4615044" cy="3451457"/>
            <a:chOff x="4788024" y="2948186"/>
            <a:chExt cx="4615044" cy="3451457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CA498BD-C9F7-4676-B62F-EB3504DE33FB}"/>
                </a:ext>
              </a:extLst>
            </p:cNvPr>
            <p:cNvSpPr/>
            <p:nvPr/>
          </p:nvSpPr>
          <p:spPr>
            <a:xfrm>
              <a:off x="5148064" y="6061089"/>
              <a:ext cx="4255004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Pressure coefficient (Cp)</a:t>
              </a:r>
              <a:endPara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DFE7914-205F-4842-9DBB-89A4749FDCAD}"/>
                </a:ext>
              </a:extLst>
            </p:cNvPr>
            <p:cNvSpPr/>
            <p:nvPr/>
          </p:nvSpPr>
          <p:spPr>
            <a:xfrm>
              <a:off x="4788024" y="3140968"/>
              <a:ext cx="18424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Validation</a:t>
              </a:r>
              <a:br>
                <a:rPr lang="en-US" altLang="ko-KR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16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CFD solver</a:t>
              </a:r>
              <a:endPara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E6C39B7-CA1C-4CAB-B73A-2BBCDEAB9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3553" y="3782566"/>
              <a:ext cx="2520280" cy="22052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533AA20C-4C17-4742-AF48-262D078A7B0F}"/>
                    </a:ext>
                  </a:extLst>
                </p:cNvPr>
                <p:cNvSpPr/>
                <p:nvPr/>
              </p:nvSpPr>
              <p:spPr>
                <a:xfrm>
                  <a:off x="6372200" y="2948186"/>
                  <a:ext cx="2736304" cy="74635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b="1" dirty="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flow condition of free-stream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ko-KR" sz="105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Mach number : </a:t>
                  </a:r>
                  <a14:m>
                    <m:oMath xmlns:m="http://schemas.openxmlformats.org/officeDocument/2006/math">
                      <m:r>
                        <a:rPr lang="en-US" altLang="ko-KR" sz="1050" i="1" dirty="0"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𝑀𝑎</m:t>
                      </m:r>
                      <m:r>
                        <a:rPr lang="en-US" altLang="ko-KR" sz="1050" i="1" dirty="0"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 =0.734</m:t>
                      </m:r>
                    </m:oMath>
                  </a14:m>
                  <a:endParaRPr lang="en-US" altLang="ko-KR" sz="105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ko-KR" sz="105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Reynolds number : </a:t>
                  </a:r>
                  <a14:m>
                    <m:oMath xmlns:m="http://schemas.openxmlformats.org/officeDocument/2006/math">
                      <m:r>
                        <a:rPr lang="en-US" altLang="ko-KR" sz="1050" i="1" dirty="0"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𝑅𝑒</m:t>
                      </m:r>
                      <m:r>
                        <a:rPr lang="en-US" altLang="ko-KR" sz="1050" i="1" dirty="0"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 =6.5 ×</m:t>
                      </m:r>
                      <m:sSup>
                        <m:sSupPr>
                          <m:ctrlPr>
                            <a:rPr lang="en-US" altLang="ko-KR" sz="1050" i="1" dirty="0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050" i="1" dirty="0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050" i="1" dirty="0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6</m:t>
                          </m:r>
                        </m:sup>
                      </m:sSup>
                    </m:oMath>
                  </a14:m>
                  <a:endParaRPr lang="en-US" altLang="ko-KR" sz="105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ko-KR" sz="105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Angle of attack : </a:t>
                  </a:r>
                  <a14:m>
                    <m:oMath xmlns:m="http://schemas.openxmlformats.org/officeDocument/2006/math">
                      <m:r>
                        <a:rPr lang="en-US" altLang="ko-KR" sz="1050" i="1" dirty="0"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𝛼</m:t>
                      </m:r>
                      <m:r>
                        <a:rPr lang="en-US" altLang="ko-KR" sz="1050" i="1" dirty="0">
                          <a:latin typeface="Cambria Math" panose="02040503050406030204" pitchFamily="18" charset="0"/>
                          <a:ea typeface="나눔스퀘어라운드 Bold" panose="020B0600000101010101" pitchFamily="50" charset="-127"/>
                        </a:rPr>
                        <m:t>=2.79°</m:t>
                      </m:r>
                    </m:oMath>
                  </a14:m>
                  <a:endParaRPr lang="ko-KR" altLang="en-US" sz="10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533AA20C-4C17-4742-AF48-262D078A7B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2200" y="2948186"/>
                  <a:ext cx="2736304" cy="746358"/>
                </a:xfrm>
                <a:prstGeom prst="rect">
                  <a:avLst/>
                </a:prstGeom>
                <a:blipFill>
                  <a:blip r:embed="rId7"/>
                  <a:stretch>
                    <a:fillRect t="-820" b="-409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34B79B6-4D19-4EB8-88F1-99F01BA286BA}"/>
                </a:ext>
              </a:extLst>
            </p:cNvPr>
            <p:cNvGrpSpPr/>
            <p:nvPr/>
          </p:nvGrpSpPr>
          <p:grpSpPr>
            <a:xfrm>
              <a:off x="7847856" y="3854574"/>
              <a:ext cx="1296144" cy="749580"/>
              <a:chOff x="6012160" y="3187338"/>
              <a:chExt cx="1296144" cy="749580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12699D04-85A0-4F83-844A-EDDF8004A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2160" y="3212976"/>
                <a:ext cx="1296144" cy="723942"/>
              </a:xfrm>
              <a:prstGeom prst="rect">
                <a:avLst/>
              </a:prstGeom>
            </p:spPr>
          </p:pic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D085A18B-DF97-4810-9BE1-90EA560EB160}"/>
                  </a:ext>
                </a:extLst>
              </p:cNvPr>
              <p:cNvSpPr/>
              <p:nvPr/>
            </p:nvSpPr>
            <p:spPr>
              <a:xfrm>
                <a:off x="6516216" y="3187338"/>
                <a:ext cx="74983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Mesh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28D0424-A901-4139-A866-E05287170E1B}"/>
              </a:ext>
            </a:extLst>
          </p:cNvPr>
          <p:cNvSpPr/>
          <p:nvPr/>
        </p:nvSpPr>
        <p:spPr>
          <a:xfrm>
            <a:off x="1631504" y="3645025"/>
            <a:ext cx="10801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RAE2822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549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1D14F-81A6-45D4-98A7-8CB269EA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 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8F738D-CBA0-4FF3-8624-6EA395A89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8507288" cy="4525963"/>
          </a:xfrm>
        </p:spPr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Data </a:t>
            </a:r>
            <a:r>
              <a:rPr lang="en-US" altLang="ko-KR" b="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generation</a:t>
            </a:r>
          </a:p>
          <a:p>
            <a:pPr lvl="1"/>
            <a:r>
              <a:rPr lang="en-US" altLang="ko-KR" dirty="0"/>
              <a:t>Representation of airfoil geometry by SDF</a:t>
            </a:r>
          </a:p>
          <a:p>
            <a:pPr lvl="2"/>
            <a:r>
              <a:rPr lang="en-US" altLang="ko-KR" dirty="0"/>
              <a:t>The airfoils are converted 32by32 cartesian grid </a:t>
            </a:r>
            <a:br>
              <a:rPr lang="en-US" altLang="ko-KR" dirty="0"/>
            </a:br>
            <a:r>
              <a:rPr lang="en-US" altLang="ko-KR" dirty="0"/>
              <a:t>by using </a:t>
            </a:r>
            <a:r>
              <a:rPr lang="en-US" altLang="ko-KR" dirty="0">
                <a:highlight>
                  <a:srgbClr val="FFFF00"/>
                </a:highlight>
              </a:rPr>
              <a:t>Signed distance function (SDF)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C4EF9-D6A5-4394-AF73-8273D362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A9ED-9851-449C-B606-0DD113B534A6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0E12B9-3209-4E8B-BC21-DAC76E96E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Entire framework</a:t>
            </a:r>
            <a:endParaRPr lang="ko-KR" altLang="en-US" dirty="0"/>
          </a:p>
        </p:txBody>
      </p:sp>
      <p:pic>
        <p:nvPicPr>
          <p:cNvPr id="13" name="그림 12" descr="https://ars.els-cdn.com/content/image/1-s2.0-S1270963820306313-gr001_lrg.jpg">
            <a:extLst>
              <a:ext uri="{FF2B5EF4-FFF2-40B4-BE49-F238E27FC236}">
                <a16:creationId xmlns:a16="http://schemas.microsoft.com/office/drawing/2014/main" id="{39E60959-C11A-468E-A4F5-D6FB236D05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12"/>
          <a:stretch/>
        </p:blipFill>
        <p:spPr bwMode="auto">
          <a:xfrm>
            <a:off x="5807968" y="980729"/>
            <a:ext cx="4680520" cy="1055311"/>
          </a:xfrm>
          <a:custGeom>
            <a:avLst/>
            <a:gdLst>
              <a:gd name="connsiteX0" fmla="*/ 0 w 5825231"/>
              <a:gd name="connsiteY0" fmla="*/ 0 h 1313408"/>
              <a:gd name="connsiteX1" fmla="*/ 5825231 w 5825231"/>
              <a:gd name="connsiteY1" fmla="*/ 0 h 1313408"/>
              <a:gd name="connsiteX2" fmla="*/ 5825231 w 5825231"/>
              <a:gd name="connsiteY2" fmla="*/ 1313408 h 1313408"/>
              <a:gd name="connsiteX3" fmla="*/ 3062436 w 5825231"/>
              <a:gd name="connsiteY3" fmla="*/ 1313408 h 1313408"/>
              <a:gd name="connsiteX4" fmla="*/ 3062436 w 5825231"/>
              <a:gd name="connsiteY4" fmla="*/ 1033512 h 1313408"/>
              <a:gd name="connsiteX5" fmla="*/ 2092424 w 5825231"/>
              <a:gd name="connsiteY5" fmla="*/ 1033512 h 1313408"/>
              <a:gd name="connsiteX6" fmla="*/ 2092424 w 5825231"/>
              <a:gd name="connsiteY6" fmla="*/ 550664 h 1313408"/>
              <a:gd name="connsiteX7" fmla="*/ 0 w 5825231"/>
              <a:gd name="connsiteY7" fmla="*/ 550664 h 131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25231" h="1313408">
                <a:moveTo>
                  <a:pt x="0" y="0"/>
                </a:moveTo>
                <a:lnTo>
                  <a:pt x="5825231" y="0"/>
                </a:lnTo>
                <a:lnTo>
                  <a:pt x="5825231" y="1313408"/>
                </a:lnTo>
                <a:lnTo>
                  <a:pt x="3062436" y="1313408"/>
                </a:lnTo>
                <a:lnTo>
                  <a:pt x="3062436" y="1033512"/>
                </a:lnTo>
                <a:lnTo>
                  <a:pt x="2092424" y="1033512"/>
                </a:lnTo>
                <a:lnTo>
                  <a:pt x="2092424" y="550664"/>
                </a:lnTo>
                <a:lnTo>
                  <a:pt x="0" y="55066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5166966F-6182-4205-AB99-B71CE2439835}"/>
              </a:ext>
            </a:extLst>
          </p:cNvPr>
          <p:cNvGrpSpPr/>
          <p:nvPr/>
        </p:nvGrpSpPr>
        <p:grpSpPr>
          <a:xfrm>
            <a:off x="1847528" y="3212976"/>
            <a:ext cx="5325650" cy="3012762"/>
            <a:chOff x="467544" y="3140968"/>
            <a:chExt cx="5325650" cy="301276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30840A6-FD36-4764-BF5F-BAB26AEA7466}"/>
                </a:ext>
              </a:extLst>
            </p:cNvPr>
            <p:cNvGrpSpPr/>
            <p:nvPr/>
          </p:nvGrpSpPr>
          <p:grpSpPr>
            <a:xfrm>
              <a:off x="683568" y="3140968"/>
              <a:ext cx="1999976" cy="1151384"/>
              <a:chOff x="410593" y="4274305"/>
              <a:chExt cx="3263589" cy="1878846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6C2FBB7B-E5FB-4940-AEF2-AADD1C103C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7403" r="67364" b="22507"/>
              <a:stretch/>
            </p:blipFill>
            <p:spPr>
              <a:xfrm>
                <a:off x="926103" y="4857751"/>
                <a:ext cx="2232570" cy="1295400"/>
              </a:xfrm>
              <a:prstGeom prst="rect">
                <a:avLst/>
              </a:prstGeom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063462B-35EA-4199-8563-DF8F64DB4D0A}"/>
                  </a:ext>
                </a:extLst>
              </p:cNvPr>
              <p:cNvSpPr/>
              <p:nvPr/>
            </p:nvSpPr>
            <p:spPr>
              <a:xfrm>
                <a:off x="410593" y="4274305"/>
                <a:ext cx="3263589" cy="552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Airfoil geometry</a:t>
                </a:r>
                <a:endParaRPr lang="ko-KR" altLang="en-US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BD99EF5-7622-4355-975D-2CFF755C22B5}"/>
                </a:ext>
              </a:extLst>
            </p:cNvPr>
            <p:cNvGrpSpPr/>
            <p:nvPr/>
          </p:nvGrpSpPr>
          <p:grpSpPr>
            <a:xfrm>
              <a:off x="467544" y="4437111"/>
              <a:ext cx="5325650" cy="1716619"/>
              <a:chOff x="84782" y="3187882"/>
              <a:chExt cx="4271194" cy="1376736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7B6A8EA-22C5-4B26-B9D9-30A1DDABD732}"/>
                  </a:ext>
                </a:extLst>
              </p:cNvPr>
              <p:cNvGrpSpPr/>
              <p:nvPr/>
            </p:nvGrpSpPr>
            <p:grpSpPr>
              <a:xfrm>
                <a:off x="84782" y="3187882"/>
                <a:ext cx="1872208" cy="1376736"/>
                <a:chOff x="84782" y="3187882"/>
                <a:chExt cx="1872208" cy="1376736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DEF24E04-60FE-47A8-B0D9-305F3AD776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782" y="3187882"/>
                  <a:ext cx="1872208" cy="1042316"/>
                </a:xfrm>
                <a:prstGeom prst="rect">
                  <a:avLst/>
                </a:prstGeom>
              </p:spPr>
            </p:pic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19A49432-2ABE-42E6-A600-7DA4F343C453}"/>
                    </a:ext>
                  </a:extLst>
                </p:cNvPr>
                <p:cNvSpPr/>
                <p:nvPr/>
              </p:nvSpPr>
              <p:spPr>
                <a:xfrm>
                  <a:off x="117520" y="4293096"/>
                  <a:ext cx="1806732" cy="27152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Control points</a:t>
                  </a:r>
                  <a:endParaRPr lang="ko-KR" altLang="en-US" sz="1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4C88724-82A5-4E85-A4BA-C2B48B70050B}"/>
                  </a:ext>
                </a:extLst>
              </p:cNvPr>
              <p:cNvGrpSpPr/>
              <p:nvPr/>
            </p:nvGrpSpPr>
            <p:grpSpPr>
              <a:xfrm>
                <a:off x="2130260" y="3187882"/>
                <a:ext cx="2225716" cy="1376736"/>
                <a:chOff x="2130260" y="3187882"/>
                <a:chExt cx="2225716" cy="1376736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9A117C87-3385-449D-A7B3-538A265563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67744" y="3187882"/>
                  <a:ext cx="1872208" cy="1042316"/>
                </a:xfrm>
                <a:prstGeom prst="rect">
                  <a:avLst/>
                </a:prstGeom>
              </p:spPr>
            </p:pic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18643E17-0958-4815-9D71-117299B4BA54}"/>
                    </a:ext>
                  </a:extLst>
                </p:cNvPr>
                <p:cNvSpPr/>
                <p:nvPr/>
              </p:nvSpPr>
              <p:spPr>
                <a:xfrm>
                  <a:off x="2130260" y="4293096"/>
                  <a:ext cx="2225716" cy="27152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Dataset airfoil library</a:t>
                  </a:r>
                  <a:endParaRPr lang="ko-KR" altLang="en-US" sz="1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</p:grpSp>
        </p:grp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5204BD98-650E-4A6B-8221-2CAF7C4B1A10}"/>
                </a:ext>
              </a:extLst>
            </p:cNvPr>
            <p:cNvCxnSpPr>
              <a:cxnSpLocks/>
            </p:cNvCxnSpPr>
            <p:nvPr/>
          </p:nvCxnSpPr>
          <p:spPr>
            <a:xfrm>
              <a:off x="4067944" y="4509120"/>
              <a:ext cx="0" cy="21602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CD2DDC48-D82E-407B-9DCB-A01D1A4A3EDA}"/>
                </a:ext>
              </a:extLst>
            </p:cNvPr>
            <p:cNvCxnSpPr>
              <a:cxnSpLocks/>
            </p:cNvCxnSpPr>
            <p:nvPr/>
          </p:nvCxnSpPr>
          <p:spPr>
            <a:xfrm>
              <a:off x="4067944" y="5445224"/>
              <a:ext cx="0" cy="21602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04F7DE7D-4E92-429C-B150-A47742A80AFF}"/>
                </a:ext>
              </a:extLst>
            </p:cNvPr>
            <p:cNvCxnSpPr>
              <a:stCxn id="34" idx="2"/>
            </p:cNvCxnSpPr>
            <p:nvPr/>
          </p:nvCxnSpPr>
          <p:spPr>
            <a:xfrm>
              <a:off x="1683556" y="4292352"/>
              <a:ext cx="224148" cy="2887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F0FE7241-5DB3-47FE-9DC5-020C76BB7692}"/>
                </a:ext>
              </a:extLst>
            </p:cNvPr>
            <p:cNvCxnSpPr>
              <a:cxnSpLocks/>
              <a:stCxn id="34" idx="2"/>
              <a:endCxn id="10" idx="1"/>
            </p:cNvCxnSpPr>
            <p:nvPr/>
          </p:nvCxnSpPr>
          <p:spPr>
            <a:xfrm>
              <a:off x="1683556" y="4292352"/>
              <a:ext cx="1505872" cy="7945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94DD587-B210-4663-9AEA-0F0E7B7C4B63}"/>
                </a:ext>
              </a:extLst>
            </p:cNvPr>
            <p:cNvSpPr/>
            <p:nvPr/>
          </p:nvSpPr>
          <p:spPr>
            <a:xfrm>
              <a:off x="2771800" y="4077072"/>
              <a:ext cx="19999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Sampling by LHS</a:t>
              </a:r>
              <a:endPara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8698BDBA-2F8F-4832-9E98-A46A5F13CA25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 rot="16200000" flipH="1">
              <a:off x="3801111" y="4386303"/>
              <a:ext cx="165502" cy="224148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3C1C3EB-142D-4369-9355-6D0E0DAE5608}"/>
              </a:ext>
            </a:extLst>
          </p:cNvPr>
          <p:cNvGrpSpPr/>
          <p:nvPr/>
        </p:nvGrpSpPr>
        <p:grpSpPr>
          <a:xfrm>
            <a:off x="4079776" y="3429001"/>
            <a:ext cx="2432024" cy="584775"/>
            <a:chOff x="2699792" y="3429000"/>
            <a:chExt cx="2432024" cy="584775"/>
          </a:xfrm>
        </p:grpSpPr>
        <p:sp>
          <p:nvSpPr>
            <p:cNvPr id="62" name="화살표: 오른쪽 61">
              <a:extLst>
                <a:ext uri="{FF2B5EF4-FFF2-40B4-BE49-F238E27FC236}">
                  <a16:creationId xmlns:a16="http://schemas.microsoft.com/office/drawing/2014/main" id="{9FB4EF14-1C7F-45DE-BAD5-636D8DC36BEC}"/>
                </a:ext>
              </a:extLst>
            </p:cNvPr>
            <p:cNvSpPr/>
            <p:nvPr/>
          </p:nvSpPr>
          <p:spPr>
            <a:xfrm>
              <a:off x="2699792" y="3650052"/>
              <a:ext cx="288032" cy="142670"/>
            </a:xfrm>
            <a:prstGeom prst="rightArrow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959A7AB-7B22-4944-8D86-FD77D73E17D0}"/>
                </a:ext>
              </a:extLst>
            </p:cNvPr>
            <p:cNvSpPr/>
            <p:nvPr/>
          </p:nvSpPr>
          <p:spPr>
            <a:xfrm>
              <a:off x="3131840" y="3429000"/>
              <a:ext cx="199997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1,500 airfoils are generated</a:t>
              </a:r>
              <a:endPara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D077FF0-424B-4EC2-A60B-64544984E44C}"/>
              </a:ext>
            </a:extLst>
          </p:cNvPr>
          <p:cNvSpPr/>
          <p:nvPr/>
        </p:nvSpPr>
        <p:spPr>
          <a:xfrm>
            <a:off x="2279576" y="3645025"/>
            <a:ext cx="19999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Upper surface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1BFE293-F2E7-491D-9B5B-488F526B48A2}"/>
              </a:ext>
            </a:extLst>
          </p:cNvPr>
          <p:cNvSpPr/>
          <p:nvPr/>
        </p:nvSpPr>
        <p:spPr>
          <a:xfrm>
            <a:off x="1534684" y="4005065"/>
            <a:ext cx="19999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Lower surface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F49D0EE-765E-495A-B2F5-86B04C8AED3C}"/>
              </a:ext>
            </a:extLst>
          </p:cNvPr>
          <p:cNvGrpSpPr/>
          <p:nvPr/>
        </p:nvGrpSpPr>
        <p:grpSpPr>
          <a:xfrm>
            <a:off x="1703512" y="2924945"/>
            <a:ext cx="9066202" cy="3486001"/>
            <a:chOff x="179512" y="2924944"/>
            <a:chExt cx="9066202" cy="3486001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082348C-03C9-4980-A639-986DC9B9E08B}"/>
                </a:ext>
              </a:extLst>
            </p:cNvPr>
            <p:cNvGrpSpPr/>
            <p:nvPr/>
          </p:nvGrpSpPr>
          <p:grpSpPr>
            <a:xfrm>
              <a:off x="179512" y="2924944"/>
              <a:ext cx="8856984" cy="3456384"/>
              <a:chOff x="179512" y="2924944"/>
              <a:chExt cx="8856984" cy="3456384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A64AD24D-26F7-4A43-8319-DEF75DF95693}"/>
                  </a:ext>
                </a:extLst>
              </p:cNvPr>
              <p:cNvSpPr/>
              <p:nvPr/>
            </p:nvSpPr>
            <p:spPr>
              <a:xfrm>
                <a:off x="251520" y="2924944"/>
                <a:ext cx="8784976" cy="3456384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+mn-ea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510E8E8-EB73-465E-B9C9-77DC98428AE6}"/>
                  </a:ext>
                </a:extLst>
              </p:cNvPr>
              <p:cNvGrpSpPr/>
              <p:nvPr/>
            </p:nvGrpSpPr>
            <p:grpSpPr>
              <a:xfrm>
                <a:off x="179512" y="2996953"/>
                <a:ext cx="5387752" cy="3353365"/>
                <a:chOff x="-191431" y="3079863"/>
                <a:chExt cx="4572000" cy="2845636"/>
              </a:xfrm>
              <a:solidFill>
                <a:schemeClr val="bg1"/>
              </a:solidFill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9B5FEDFA-31CD-4DEB-8F25-3950D623C85B}"/>
                    </a:ext>
                  </a:extLst>
                </p:cNvPr>
                <p:cNvGrpSpPr/>
                <p:nvPr/>
              </p:nvGrpSpPr>
              <p:grpSpPr>
                <a:xfrm>
                  <a:off x="-191431" y="3079863"/>
                  <a:ext cx="4572000" cy="2845636"/>
                  <a:chOff x="-191431" y="3223879"/>
                  <a:chExt cx="4572000" cy="2845636"/>
                </a:xfrm>
                <a:grpFill/>
              </p:grpSpPr>
              <p:pic>
                <p:nvPicPr>
                  <p:cNvPr id="91" name="그림 90">
                    <a:extLst>
                      <a:ext uri="{FF2B5EF4-FFF2-40B4-BE49-F238E27FC236}">
                        <a16:creationId xmlns:a16="http://schemas.microsoft.com/office/drawing/2014/main" id="{54CB25D4-B666-40DF-BB41-E7FD425A58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80728" y="3223879"/>
                    <a:ext cx="2711937" cy="2492896"/>
                  </a:xfrm>
                  <a:prstGeom prst="rect">
                    <a:avLst/>
                  </a:prstGeom>
                  <a:grpFill/>
                </p:spPr>
              </p:pic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9AFEA7B8-9AEB-4FF1-A0D9-61B0CBDCDCEC}"/>
                      </a:ext>
                    </a:extLst>
                  </p:cNvPr>
                  <p:cNvSpPr/>
                  <p:nvPr/>
                </p:nvSpPr>
                <p:spPr>
                  <a:xfrm>
                    <a:off x="-191431" y="5782221"/>
                    <a:ext cx="4572000" cy="287294"/>
                  </a:xfrm>
                  <a:prstGeom prst="rect">
                    <a:avLst/>
                  </a:prstGeom>
                  <a:grpFill/>
                </p:spPr>
                <p:txBody>
                  <a:bodyPr anchor="ctr">
                    <a:spAutoFit/>
                  </a:bodyPr>
                  <a:lstStyle/>
                  <a:p>
                    <a:pPr algn="ctr"/>
                    <a:r>
                      <a: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rPr>
                      <a:t>SDF of base airfoil RAE2822 in a 32 ×32Cartesian grid</a:t>
                    </a:r>
                    <a:endParaRPr lang="ko-KR" altLang="en-US" sz="16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endParaRPr>
                  </a:p>
                </p:txBody>
              </p:sp>
            </p:grpSp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4FD56793-A5AC-4602-A122-F6321E305300}"/>
                    </a:ext>
                  </a:extLst>
                </p:cNvPr>
                <p:cNvSpPr/>
                <p:nvPr/>
              </p:nvSpPr>
              <p:spPr>
                <a:xfrm>
                  <a:off x="1200540" y="3385389"/>
                  <a:ext cx="2016224" cy="3917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4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Like</a:t>
                  </a:r>
                  <a:r>
                    <a:rPr lang="ko-KR" altLang="en-US" sz="24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 </a:t>
                  </a:r>
                  <a:r>
                    <a:rPr lang="en-US" altLang="ko-KR" sz="24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2D image!</a:t>
                  </a:r>
                  <a:endParaRPr lang="ko-KR" altLang="en-U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F2E57579-6807-467B-B3D6-CB7BA13ECB42}"/>
                    </a:ext>
                  </a:extLst>
                </p:cNvPr>
                <p:cNvSpPr/>
                <p:nvPr/>
              </p:nvSpPr>
              <p:spPr>
                <a:xfrm>
                  <a:off x="-82672" y="3690916"/>
                  <a:ext cx="2016224" cy="2872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Airfoil</a:t>
                  </a:r>
                  <a:endParaRPr lang="ko-KR" altLang="en-US" sz="16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cxnSp>
              <p:nvCxnSpPr>
                <p:cNvPr id="90" name="직선 화살표 연결선 89">
                  <a:extLst>
                    <a:ext uri="{FF2B5EF4-FFF2-40B4-BE49-F238E27FC236}">
                      <a16:creationId xmlns:a16="http://schemas.microsoft.com/office/drawing/2014/main" id="{86804637-F12E-4F62-A629-93850E256C0C}"/>
                    </a:ext>
                  </a:extLst>
                </p:cNvPr>
                <p:cNvCxnSpPr>
                  <a:cxnSpLocks/>
                  <a:stCxn id="89" idx="2"/>
                </p:cNvCxnSpPr>
                <p:nvPr/>
              </p:nvCxnSpPr>
              <p:spPr>
                <a:xfrm>
                  <a:off x="925441" y="3978210"/>
                  <a:ext cx="152890" cy="140444"/>
                </a:xfrm>
                <a:prstGeom prst="straightConnector1">
                  <a:avLst/>
                </a:prstGeom>
                <a:grpFill/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E34517CD-D0C5-49B8-A944-110E86448149}"/>
                </a:ext>
              </a:extLst>
            </p:cNvPr>
            <p:cNvGrpSpPr/>
            <p:nvPr/>
          </p:nvGrpSpPr>
          <p:grpSpPr>
            <a:xfrm>
              <a:off x="4534945" y="3068960"/>
              <a:ext cx="4710769" cy="3341985"/>
              <a:chOff x="4534945" y="3068960"/>
              <a:chExt cx="4710769" cy="33419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10B34099-7C11-4A85-B434-F4BB88967BBF}"/>
                      </a:ext>
                    </a:extLst>
                  </p:cNvPr>
                  <p:cNvSpPr txBox="1"/>
                  <p:nvPr/>
                </p:nvSpPr>
                <p:spPr>
                  <a:xfrm>
                    <a:off x="4534945" y="3970802"/>
                    <a:ext cx="40035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={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=0|(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)∈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10B34099-7C11-4A85-B434-F4BB88967B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34945" y="3970802"/>
                    <a:ext cx="40035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80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AAABB4E-67EB-4014-B7C7-ED5ABF40B7A0}"/>
                  </a:ext>
                </a:extLst>
              </p:cNvPr>
              <p:cNvSpPr/>
              <p:nvPr/>
            </p:nvSpPr>
            <p:spPr>
              <a:xfrm>
                <a:off x="4888996" y="3068960"/>
                <a:ext cx="4255004" cy="33855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1600" dirty="0">
                    <a:highlight>
                      <a:srgbClr val="FFFF00"/>
                    </a:highlight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Signed distance function (SDF)</a:t>
                </a:r>
                <a:endParaRPr lang="ko-KR" altLang="en-US" sz="1600" dirty="0">
                  <a:highlight>
                    <a:srgbClr val="FFFF00"/>
                  </a:highligh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D6CFAD01-F997-4BB3-9C22-6D1739326546}"/>
                      </a:ext>
                    </a:extLst>
                  </p:cNvPr>
                  <p:cNvSpPr/>
                  <p:nvPr/>
                </p:nvSpPr>
                <p:spPr>
                  <a:xfrm>
                    <a:off x="4925508" y="4471374"/>
                    <a:ext cx="4255004" cy="338554"/>
                  </a:xfrm>
                  <a:prstGeom prst="rect">
                    <a:avLst/>
                  </a:prstGeom>
                </p:spPr>
                <p:txBody>
                  <a:bodyPr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rPr>
                      <a:t>Signed distance function </a:t>
                    </a:r>
                    <a14:m>
                      <m:oMath xmlns:m="http://schemas.openxmlformats.org/officeDocument/2006/math">
                        <m:r>
                          <a:rPr lang="en-US" altLang="ko-KR" sz="1600" i="1" dirty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𝐷</m:t>
                        </m:r>
                        <m:r>
                          <a:rPr lang="en-US" altLang="ko-KR" sz="1600" i="1" dirty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(</m:t>
                        </m:r>
                        <m:r>
                          <a:rPr lang="en-US" altLang="ko-KR" sz="1600" i="1" dirty="0" err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𝑖</m:t>
                        </m:r>
                        <m:r>
                          <a:rPr lang="en-US" altLang="ko-KR" sz="1600" i="1" dirty="0" err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,</m:t>
                        </m:r>
                        <m:r>
                          <a:rPr lang="en-US" altLang="ko-KR" sz="1600" i="1" dirty="0" err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𝑗</m:t>
                        </m:r>
                        <m:r>
                          <a:rPr lang="en-US" altLang="ko-KR" sz="1600" i="1" dirty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)</m:t>
                        </m:r>
                      </m:oMath>
                    </a14:m>
                    <a:r>
                      <a:rPr lang="en-US" altLang="ko-KR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rPr>
                      <a:t> :</a:t>
                    </a:r>
                    <a:endParaRPr lang="ko-KR" altLang="en-US" sz="16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D6CFAD01-F997-4BB3-9C22-6D173932654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5508" y="4471374"/>
                    <a:ext cx="4255004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3" t="-5357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1D97BED3-2599-47DF-B719-FC532E2C5B5E}"/>
                  </a:ext>
                </a:extLst>
              </p:cNvPr>
              <p:cNvSpPr/>
              <p:nvPr/>
            </p:nvSpPr>
            <p:spPr>
              <a:xfrm>
                <a:off x="4925508" y="3501008"/>
                <a:ext cx="4255004" cy="33855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Airfoil boundary :</a:t>
                </a:r>
                <a:endParaRPr lang="ko-KR" altLang="en-US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6CFD8869-F845-4AA9-9825-2151FE52FC2E}"/>
                      </a:ext>
                    </a:extLst>
                  </p:cNvPr>
                  <p:cNvSpPr txBox="1"/>
                  <p:nvPr/>
                </p:nvSpPr>
                <p:spPr>
                  <a:xfrm>
                    <a:off x="4534945" y="4941168"/>
                    <a:ext cx="4645567" cy="5132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6CFD8869-F845-4AA9-9825-2151FE52FC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34945" y="4941168"/>
                    <a:ext cx="4645567" cy="5132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EEEC12DF-26F1-41DA-8480-87E97F2F635E}"/>
                  </a:ext>
                </a:extLst>
              </p:cNvPr>
              <p:cNvCxnSpPr/>
              <p:nvPr/>
            </p:nvCxnSpPr>
            <p:spPr>
              <a:xfrm>
                <a:off x="4644008" y="5301208"/>
                <a:ext cx="72008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102">
                <a:extLst>
                  <a:ext uri="{FF2B5EF4-FFF2-40B4-BE49-F238E27FC236}">
                    <a16:creationId xmlns:a16="http://schemas.microsoft.com/office/drawing/2014/main" id="{4AFAC968-FEF8-4248-A250-DF02A0EFBD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76056" y="5373217"/>
                <a:ext cx="432048" cy="1440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AE28E82B-C4F8-41AF-BB83-C5F3AE354BD3}"/>
                      </a:ext>
                    </a:extLst>
                  </p:cNvPr>
                  <p:cNvSpPr/>
                  <p:nvPr/>
                </p:nvSpPr>
                <p:spPr>
                  <a:xfrm>
                    <a:off x="4932040" y="5517232"/>
                    <a:ext cx="2808312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solidFill>
                          <a:srgbClr val="FF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rPr>
                      <a:t>measures the distance</a:t>
                    </a:r>
                    <a:r>
                      <a:rPr lang="en-US" altLang="ko-KR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rPr>
                      <a:t> from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i="1" dirty="0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200" i="1" dirty="0" err="1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𝑖</m:t>
                            </m:r>
                            <m:r>
                              <a:rPr lang="en-US" altLang="ko-KR" sz="1200" i="1" dirty="0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, </m:t>
                            </m:r>
                            <m:r>
                              <a:rPr lang="en-US" altLang="ko-KR" sz="1200" i="1" dirty="0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𝑗</m:t>
                            </m:r>
                          </m:e>
                        </m:d>
                      </m:oMath>
                    </a14:m>
                    <a:r>
                      <a:rPr lang="en-US" altLang="ko-KR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rPr>
                      <a:t> </a:t>
                    </a:r>
                    <a:br>
                      <a:rPr lang="en-US" altLang="ko-KR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rPr>
                    </a:br>
                    <a:r>
                      <a:rPr lang="en-US" altLang="ko-KR" sz="12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rPr>
                      <a:t>to its nearest point 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altLang="ko-KR" sz="1200" i="1" dirty="0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200" i="1" dirty="0" err="1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𝑖</m:t>
                            </m:r>
                            <m:r>
                              <a:rPr lang="en-US" altLang="ko-KR" sz="1200" i="1" dirty="0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′</m:t>
                            </m:r>
                            <m:r>
                              <a:rPr lang="en-US" altLang="ko-KR" sz="1200" i="1" dirty="0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, </m:t>
                            </m:r>
                            <m:r>
                              <a:rPr lang="en-US" altLang="ko-KR" sz="1200" i="1" dirty="0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𝑗</m:t>
                            </m:r>
                            <m:r>
                              <a:rPr lang="en-US" altLang="ko-KR" sz="1200" i="1" dirty="0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′</m:t>
                            </m:r>
                          </m:e>
                        </m:d>
                      </m:oMath>
                    </a14:m>
                    <a:endParaRPr lang="ko-KR" altLang="en-US" sz="12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AE28E82B-C4F8-41AF-BB83-C5F3AE354B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2040" y="5517232"/>
                    <a:ext cx="2808312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E6327D95-C8C7-4FB4-A9E8-593B1058DF0A}"/>
                  </a:ext>
                </a:extLst>
              </p:cNvPr>
              <p:cNvSpPr/>
              <p:nvPr/>
            </p:nvSpPr>
            <p:spPr>
              <a:xfrm>
                <a:off x="6228184" y="5949280"/>
                <a:ext cx="301753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determines whether the point is </a:t>
                </a:r>
                <a:br>
                  <a:rPr lang="en-US" altLang="ko-KR" sz="12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</a:br>
                <a:r>
                  <a:rPr lang="en-US" altLang="ko-KR" sz="1200" dirty="0">
                    <a:solidFill>
                      <a:srgbClr val="FF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in-side or outside the airfoil</a:t>
                </a:r>
                <a:endParaRPr lang="ko-KR" altLang="en-US" sz="1200" dirty="0">
                  <a:solidFill>
                    <a:srgbClr val="FF000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D86A9EC5-00FA-4A6C-881D-A6C6705784A8}"/>
                  </a:ext>
                </a:extLst>
              </p:cNvPr>
              <p:cNvCxnSpPr/>
              <p:nvPr/>
            </p:nvCxnSpPr>
            <p:spPr>
              <a:xfrm>
                <a:off x="7596336" y="5373215"/>
                <a:ext cx="72008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직선 화살표 연결선 112">
                <a:extLst>
                  <a:ext uri="{FF2B5EF4-FFF2-40B4-BE49-F238E27FC236}">
                    <a16:creationId xmlns:a16="http://schemas.microsoft.com/office/drawing/2014/main" id="{0708543D-05C8-4804-8EFE-AFB6EA4E1C7E}"/>
                  </a:ext>
                </a:extLst>
              </p:cNvPr>
              <p:cNvCxnSpPr>
                <a:cxnSpLocks/>
                <a:stCxn id="107" idx="0"/>
              </p:cNvCxnSpPr>
              <p:nvPr/>
            </p:nvCxnSpPr>
            <p:spPr>
              <a:xfrm flipV="1">
                <a:off x="7736949" y="5445226"/>
                <a:ext cx="291435" cy="5040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FB96B4F8-BB4C-4297-AB97-AD9459F98BBA}"/>
                  </a:ext>
                </a:extLst>
              </p:cNvPr>
              <p:cNvGrpSpPr/>
              <p:nvPr/>
            </p:nvGrpSpPr>
            <p:grpSpPr>
              <a:xfrm>
                <a:off x="7092280" y="3501008"/>
                <a:ext cx="1368152" cy="461665"/>
                <a:chOff x="7164288" y="3501008"/>
                <a:chExt cx="3089538" cy="46166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5" name="직사각형 114">
                      <a:extLst>
                        <a:ext uri="{FF2B5EF4-FFF2-40B4-BE49-F238E27FC236}">
                          <a16:creationId xmlns:a16="http://schemas.microsoft.com/office/drawing/2014/main" id="{9EB96A86-F110-4298-BB9F-B1B8475AB7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296" y="3501008"/>
                      <a:ext cx="3017530" cy="461665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&lt;0</m:t>
                          </m:r>
                        </m:oMath>
                      </a14:m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: Inside</a:t>
                      </a:r>
                    </a:p>
                    <a:p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oMath>
                      </a14:m>
                      <a:r>
                        <a:rPr lang="en-US" altLang="ko-KR" sz="12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: Outside</a:t>
                      </a:r>
                    </a:p>
                  </p:txBody>
                </p:sp>
              </mc:Choice>
              <mc:Fallback xmlns="">
                <p:sp>
                  <p:nvSpPr>
                    <p:cNvPr id="115" name="직사각형 114">
                      <a:extLst>
                        <a:ext uri="{FF2B5EF4-FFF2-40B4-BE49-F238E27FC236}">
                          <a16:creationId xmlns:a16="http://schemas.microsoft.com/office/drawing/2014/main" id="{9EB96A86-F110-4298-BB9F-B1B8475AB78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36296" y="3501008"/>
                      <a:ext cx="3017530" cy="46166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7" name="왼쪽 중괄호 116">
                  <a:extLst>
                    <a:ext uri="{FF2B5EF4-FFF2-40B4-BE49-F238E27FC236}">
                      <a16:creationId xmlns:a16="http://schemas.microsoft.com/office/drawing/2014/main" id="{0C581A42-7D35-49D8-84D2-59BADF4D4D53}"/>
                    </a:ext>
                  </a:extLst>
                </p:cNvPr>
                <p:cNvSpPr/>
                <p:nvPr/>
              </p:nvSpPr>
              <p:spPr>
                <a:xfrm>
                  <a:off x="7164288" y="3597373"/>
                  <a:ext cx="72008" cy="268935"/>
                </a:xfrm>
                <a:prstGeom prst="leftBrace">
                  <a:avLst>
                    <a:gd name="adj1" fmla="val 31123"/>
                    <a:gd name="adj2" fmla="val 50000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2262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1D14F-81A6-45D4-98A7-8CB269EA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 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8F738D-CBA0-4FF3-8624-6EA395A89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Data </a:t>
            </a:r>
            <a:r>
              <a:rPr lang="en-US" altLang="ko-KR" b="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generation</a:t>
            </a:r>
          </a:p>
          <a:p>
            <a:pPr lvl="1"/>
            <a:r>
              <a:rPr lang="en-US" altLang="ko-KR" dirty="0"/>
              <a:t>Datasets consist of 2D airfoil image and corresponding Cp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C4EF9-D6A5-4394-AF73-8273D362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A9ED-9851-449C-B606-0DD113B534A6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0E12B9-3209-4E8B-BC21-DAC76E96E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Entire framework</a:t>
            </a:r>
            <a:endParaRPr lang="ko-KR" altLang="en-US" dirty="0"/>
          </a:p>
        </p:txBody>
      </p:sp>
      <p:pic>
        <p:nvPicPr>
          <p:cNvPr id="13" name="그림 12" descr="https://ars.els-cdn.com/content/image/1-s2.0-S1270963820306313-gr001_lrg.jpg">
            <a:extLst>
              <a:ext uri="{FF2B5EF4-FFF2-40B4-BE49-F238E27FC236}">
                <a16:creationId xmlns:a16="http://schemas.microsoft.com/office/drawing/2014/main" id="{39E60959-C11A-468E-A4F5-D6FB236D05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12"/>
          <a:stretch/>
        </p:blipFill>
        <p:spPr bwMode="auto">
          <a:xfrm>
            <a:off x="5807968" y="980729"/>
            <a:ext cx="4680520" cy="1055311"/>
          </a:xfrm>
          <a:custGeom>
            <a:avLst/>
            <a:gdLst>
              <a:gd name="connsiteX0" fmla="*/ 0 w 5825231"/>
              <a:gd name="connsiteY0" fmla="*/ 0 h 1313408"/>
              <a:gd name="connsiteX1" fmla="*/ 5825231 w 5825231"/>
              <a:gd name="connsiteY1" fmla="*/ 0 h 1313408"/>
              <a:gd name="connsiteX2" fmla="*/ 5825231 w 5825231"/>
              <a:gd name="connsiteY2" fmla="*/ 1313408 h 1313408"/>
              <a:gd name="connsiteX3" fmla="*/ 3062436 w 5825231"/>
              <a:gd name="connsiteY3" fmla="*/ 1313408 h 1313408"/>
              <a:gd name="connsiteX4" fmla="*/ 3062436 w 5825231"/>
              <a:gd name="connsiteY4" fmla="*/ 1033512 h 1313408"/>
              <a:gd name="connsiteX5" fmla="*/ 2092424 w 5825231"/>
              <a:gd name="connsiteY5" fmla="*/ 1033512 h 1313408"/>
              <a:gd name="connsiteX6" fmla="*/ 2092424 w 5825231"/>
              <a:gd name="connsiteY6" fmla="*/ 550664 h 1313408"/>
              <a:gd name="connsiteX7" fmla="*/ 0 w 5825231"/>
              <a:gd name="connsiteY7" fmla="*/ 550664 h 131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25231" h="1313408">
                <a:moveTo>
                  <a:pt x="0" y="0"/>
                </a:moveTo>
                <a:lnTo>
                  <a:pt x="5825231" y="0"/>
                </a:lnTo>
                <a:lnTo>
                  <a:pt x="5825231" y="1313408"/>
                </a:lnTo>
                <a:lnTo>
                  <a:pt x="3062436" y="1313408"/>
                </a:lnTo>
                <a:lnTo>
                  <a:pt x="3062436" y="1033512"/>
                </a:lnTo>
                <a:lnTo>
                  <a:pt x="2092424" y="1033512"/>
                </a:lnTo>
                <a:lnTo>
                  <a:pt x="2092424" y="550664"/>
                </a:lnTo>
                <a:lnTo>
                  <a:pt x="0" y="55066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634F623-44F4-4362-A083-F933BD43571B}"/>
              </a:ext>
            </a:extLst>
          </p:cNvPr>
          <p:cNvGrpSpPr/>
          <p:nvPr/>
        </p:nvGrpSpPr>
        <p:grpSpPr>
          <a:xfrm>
            <a:off x="1663133" y="3176604"/>
            <a:ext cx="4322020" cy="2930313"/>
            <a:chOff x="-252536" y="3140968"/>
            <a:chExt cx="4644008" cy="314862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BA02F53-6479-42F3-9CBD-7200ACA07912}"/>
                </a:ext>
              </a:extLst>
            </p:cNvPr>
            <p:cNvGrpSpPr/>
            <p:nvPr/>
          </p:nvGrpSpPr>
          <p:grpSpPr>
            <a:xfrm>
              <a:off x="-180528" y="3140968"/>
              <a:ext cx="4572000" cy="3148620"/>
              <a:chOff x="-180528" y="3284984"/>
              <a:chExt cx="4572000" cy="314862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F1638746-31CD-46E7-A9D0-061494D70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9504" y="3284984"/>
                <a:ext cx="2711937" cy="2492896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46DFC2E-C44B-484C-863D-16BF24CC8AEF}"/>
                  </a:ext>
                </a:extLst>
              </p:cNvPr>
              <p:cNvSpPr/>
              <p:nvPr/>
            </p:nvSpPr>
            <p:spPr>
              <a:xfrm>
                <a:off x="-180528" y="5805264"/>
                <a:ext cx="4572000" cy="62834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The SDF representation of base airfoil RAE2822 in a 32 ×32Cartesian grid</a:t>
                </a:r>
                <a:endParaRPr lang="ko-KR" altLang="en-US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B85606A-603E-48BA-B729-2612D64FE7B7}"/>
                </a:ext>
              </a:extLst>
            </p:cNvPr>
            <p:cNvSpPr/>
            <p:nvPr/>
          </p:nvSpPr>
          <p:spPr>
            <a:xfrm>
              <a:off x="1547664" y="3501008"/>
              <a:ext cx="2016224" cy="363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Like</a:t>
              </a:r>
              <a:r>
                <a: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en-US" altLang="ko-K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2D image!</a:t>
              </a:r>
              <a:endPara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6D3AC8-B07F-4BE3-9C0E-65DC646D41D9}"/>
                </a:ext>
              </a:extLst>
            </p:cNvPr>
            <p:cNvSpPr/>
            <p:nvPr/>
          </p:nvSpPr>
          <p:spPr>
            <a:xfrm>
              <a:off x="-252536" y="3861048"/>
              <a:ext cx="2016224" cy="363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Airfoil</a:t>
              </a:r>
              <a:endPara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765E1C3-31E8-46B5-8CDE-6CDEF12446A5}"/>
                </a:ext>
              </a:extLst>
            </p:cNvPr>
            <p:cNvCxnSpPr>
              <a:stCxn id="17" idx="2"/>
            </p:cNvCxnSpPr>
            <p:nvPr/>
          </p:nvCxnSpPr>
          <p:spPr>
            <a:xfrm>
              <a:off x="755577" y="4224824"/>
              <a:ext cx="216023" cy="140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F74B19C-E8B4-4A96-9E86-DB2AD5B951C1}"/>
              </a:ext>
            </a:extLst>
          </p:cNvPr>
          <p:cNvGrpSpPr/>
          <p:nvPr/>
        </p:nvGrpSpPr>
        <p:grpSpPr>
          <a:xfrm>
            <a:off x="5009348" y="3374008"/>
            <a:ext cx="4255004" cy="2617077"/>
            <a:chOff x="4716016" y="3356992"/>
            <a:chExt cx="4572000" cy="281204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6DB9BBD-2789-447E-B3E6-60B864881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3004" y="3356992"/>
              <a:ext cx="2798024" cy="244827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4ED1BE1-1FC2-4B5F-9D71-D79A4CEF20FE}"/>
                </a:ext>
              </a:extLst>
            </p:cNvPr>
            <p:cNvSpPr/>
            <p:nvPr/>
          </p:nvSpPr>
          <p:spPr>
            <a:xfrm>
              <a:off x="4716016" y="5805264"/>
              <a:ext cx="4572000" cy="3637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Pressure coefficient (Cp)</a:t>
              </a:r>
              <a:endPara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8" name="오른쪽 중괄호 27">
            <a:extLst>
              <a:ext uri="{FF2B5EF4-FFF2-40B4-BE49-F238E27FC236}">
                <a16:creationId xmlns:a16="http://schemas.microsoft.com/office/drawing/2014/main" id="{7958F08E-0F22-4755-AA11-9B27F470FC8A}"/>
              </a:ext>
            </a:extLst>
          </p:cNvPr>
          <p:cNvSpPr/>
          <p:nvPr/>
        </p:nvSpPr>
        <p:spPr>
          <a:xfrm>
            <a:off x="8904312" y="3109319"/>
            <a:ext cx="216024" cy="3024336"/>
          </a:xfrm>
          <a:prstGeom prst="rightBrace">
            <a:avLst>
              <a:gd name="adj1" fmla="val 150000"/>
              <a:gd name="adj2" fmla="val 50000"/>
            </a:avLst>
          </a:prstGeom>
          <a:ln w="127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740F92-E093-4671-86CC-8D4AADA20DEB}"/>
              </a:ext>
            </a:extLst>
          </p:cNvPr>
          <p:cNvGrpSpPr/>
          <p:nvPr/>
        </p:nvGrpSpPr>
        <p:grpSpPr>
          <a:xfrm>
            <a:off x="8827162" y="3789041"/>
            <a:ext cx="1842450" cy="1646361"/>
            <a:chOff x="7524328" y="3861048"/>
            <a:chExt cx="1842450" cy="164636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050FBA4-9591-4FA7-8C97-C88DC01774C3}"/>
                </a:ext>
              </a:extLst>
            </p:cNvPr>
            <p:cNvSpPr/>
            <p:nvPr/>
          </p:nvSpPr>
          <p:spPr>
            <a:xfrm>
              <a:off x="7524328" y="3861048"/>
              <a:ext cx="18424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Datasets</a:t>
              </a:r>
            </a:p>
            <a:p>
              <a:pPr algn="ctr"/>
              <a:r>
                <a:rPr lang="en-US" altLang="ko-KR" sz="16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(X, Cp)</a:t>
              </a:r>
              <a:endParaRPr lang="ko-KR" altLang="en-US" sz="1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9753008E-FFC0-47EF-9BDA-BE985A1218A1}"/>
                    </a:ext>
                  </a:extLst>
                </p:cNvPr>
                <p:cNvSpPr/>
                <p:nvPr/>
              </p:nvSpPr>
              <p:spPr>
                <a:xfrm>
                  <a:off x="7524328" y="4653136"/>
                  <a:ext cx="1842450" cy="85427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Split(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dirty="0">
                              <a:latin typeface="Cambria Math" panose="02040503050406030204" pitchFamily="18" charset="0"/>
                              <a:ea typeface="나눔스퀘어라운드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1" i="1" dirty="0">
                              <a:latin typeface="Cambria Math" panose="02040503050406030204" pitchFamily="18" charset="0"/>
                              <a:ea typeface="나눔스퀘어라운드 ExtraBold" panose="020B0600000101010101" pitchFamily="50" charset="-127"/>
                            </a:rPr>
                            <m:t>𝑿</m:t>
                          </m:r>
                        </m:e>
                        <m:sub>
                          <m:r>
                            <a:rPr lang="en-US" altLang="ko-KR" sz="1600" b="1" i="1" dirty="0">
                              <a:latin typeface="Cambria Math" panose="02040503050406030204" pitchFamily="18" charset="0"/>
                              <a:ea typeface="나눔스퀘어라운드 ExtraBold" panose="020B0600000101010101" pitchFamily="50" charset="-127"/>
                            </a:rPr>
                            <m:t>𝒊</m:t>
                          </m:r>
                        </m:sub>
                      </m:sSub>
                      <m:r>
                        <a:rPr lang="en-US" altLang="ko-KR" sz="1600" b="1" i="1" dirty="0">
                          <a:latin typeface="Cambria Math" panose="02040503050406030204" pitchFamily="18" charset="0"/>
                          <a:ea typeface="나눔스퀘어라운드 ExtraBold" panose="020B0600000101010101" pitchFamily="50" charset="-127"/>
                        </a:rPr>
                        <m:t>,</m:t>
                      </m:r>
                      <m:r>
                        <a:rPr lang="ko-KR" altLang="en-US" sz="1600" b="1" i="1" dirty="0">
                          <a:latin typeface="Cambria Math" panose="02040503050406030204" pitchFamily="18" charset="0"/>
                          <a:ea typeface="나눔스퀘어라운드 ExtraBold" panose="020B0600000101010101" pitchFamily="50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1600" b="1" i="1" dirty="0" err="1">
                              <a:latin typeface="Cambria Math" panose="02040503050406030204" pitchFamily="18" charset="0"/>
                              <a:ea typeface="나눔스퀘어라운드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1" i="1" dirty="0" err="1">
                              <a:latin typeface="Cambria Math" panose="02040503050406030204" pitchFamily="18" charset="0"/>
                              <a:ea typeface="나눔스퀘어라운드 ExtraBold" panose="020B0600000101010101" pitchFamily="50" charset="-127"/>
                            </a:rPr>
                            <m:t>𝑿</m:t>
                          </m:r>
                        </m:e>
                        <m:sub>
                          <m:r>
                            <a:rPr lang="en-US" altLang="ko-KR" sz="1600" b="1" i="1" dirty="0" err="1">
                              <a:latin typeface="Cambria Math" panose="02040503050406030204" pitchFamily="18" charset="0"/>
                              <a:ea typeface="나눔스퀘어라운드 ExtraBold" panose="020B0600000101010101" pitchFamily="50" charset="-127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en-US" altLang="ko-KR" sz="1600" b="1" dirty="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)</a:t>
                  </a:r>
                </a:p>
                <a:p>
                  <a:pPr algn="ctr"/>
                  <a:r>
                    <a:rPr lang="en-US" altLang="ko-KR" sz="1600" b="1" dirty="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Training data</a:t>
                  </a:r>
                </a:p>
                <a:p>
                  <a:pPr algn="ctr"/>
                  <a:r>
                    <a:rPr lang="en-US" altLang="ko-KR" sz="1600" b="1" dirty="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Testing data</a:t>
                  </a:r>
                  <a:endParaRPr lang="ko-KR" altLang="en-US" sz="1600" b="1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9753008E-FFC0-47EF-9BDA-BE985A1218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328" y="4653136"/>
                  <a:ext cx="1842450" cy="854273"/>
                </a:xfrm>
                <a:prstGeom prst="rect">
                  <a:avLst/>
                </a:prstGeom>
                <a:blipFill>
                  <a:blip r:embed="rId5"/>
                  <a:stretch>
                    <a:fillRect t="-1418" b="-780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531CB9F-2623-430C-BCB8-34E77EBA7463}"/>
              </a:ext>
            </a:extLst>
          </p:cNvPr>
          <p:cNvGrpSpPr/>
          <p:nvPr/>
        </p:nvGrpSpPr>
        <p:grpSpPr>
          <a:xfrm>
            <a:off x="7536160" y="3187338"/>
            <a:ext cx="1296144" cy="749580"/>
            <a:chOff x="6012160" y="3187338"/>
            <a:chExt cx="1296144" cy="749580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0372E0D-3E54-4817-940B-98C7B032B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12160" y="3212976"/>
              <a:ext cx="1296144" cy="723942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EDC0AE-E6A3-4D44-BDAB-55E6C23FCC08}"/>
                </a:ext>
              </a:extLst>
            </p:cNvPr>
            <p:cNvSpPr/>
            <p:nvPr/>
          </p:nvSpPr>
          <p:spPr>
            <a:xfrm>
              <a:off x="6516216" y="3187338"/>
              <a:ext cx="74983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Mesh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333E06F-EDED-421C-974D-6F753D5C2B27}"/>
              </a:ext>
            </a:extLst>
          </p:cNvPr>
          <p:cNvSpPr/>
          <p:nvPr/>
        </p:nvSpPr>
        <p:spPr>
          <a:xfrm>
            <a:off x="1696642" y="2708920"/>
            <a:ext cx="4255005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2D airfoil images for each airfoil shape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D434C9A-CE86-4E2D-B3B9-FB4814E86069}"/>
              </a:ext>
            </a:extLst>
          </p:cNvPr>
          <p:cNvSpPr/>
          <p:nvPr/>
        </p:nvSpPr>
        <p:spPr>
          <a:xfrm>
            <a:off x="5663953" y="2708920"/>
            <a:ext cx="4255005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Corresponding pressure coefficient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030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1D14F-81A6-45D4-98A7-8CB269EA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 method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48F738D-CBA0-4FF3-8624-6EA395A892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4525963"/>
              </a:xfrm>
            </p:spPr>
            <p:txBody>
              <a:bodyPr/>
              <a:lstStyle/>
              <a:p>
                <a:r>
                  <a:rPr lang="en-US" altLang="ko-KR" b="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2. Training phase</a:t>
                </a:r>
              </a:p>
              <a:p>
                <a:pPr lvl="1"/>
                <a:r>
                  <a:rPr lang="en-US" altLang="ko-KR" b="0" dirty="0"/>
                  <a:t>Convolutional</a:t>
                </a:r>
                <a:r>
                  <a:rPr lang="ko-KR" altLang="en-US" b="0" dirty="0"/>
                  <a:t> </a:t>
                </a:r>
                <a:r>
                  <a:rPr lang="en-US" altLang="ko-KR" b="0" dirty="0"/>
                  <a:t>neural</a:t>
                </a:r>
                <a:r>
                  <a:rPr lang="ko-KR" altLang="en-US" b="0" dirty="0"/>
                  <a:t> </a:t>
                </a:r>
                <a:r>
                  <a:rPr lang="en-US" altLang="ko-KR" b="0" dirty="0"/>
                  <a:t>network</a:t>
                </a:r>
              </a:p>
              <a:p>
                <a:pPr lvl="2"/>
                <a:r>
                  <a:rPr lang="en-US" altLang="ko-KR" b="0" dirty="0"/>
                  <a:t>Convolution filter(kernel)</a:t>
                </a:r>
              </a:p>
              <a:p>
                <a:pPr lvl="2"/>
                <a:r>
                  <a:rPr lang="en-US" altLang="ko-KR" dirty="0"/>
                  <a:t>Optimizing Weight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altLang="ko-KR" dirty="0"/>
                  <a:t> and biases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altLang="ko-KR" b="1" dirty="0"/>
              </a:p>
              <a:p>
                <a:pPr lvl="1"/>
                <a:endParaRPr lang="en-US" altLang="ko-KR" b="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48F738D-CBA0-4FF3-8624-6EA395A892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4525963"/>
              </a:xfrm>
              <a:blipFill>
                <a:blip r:embed="rId3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C4EF9-D6A5-4394-AF73-8273D362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A9ED-9851-449C-B606-0DD113B534A6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0E12B9-3209-4E8B-BC21-DAC76E96E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Entire framework</a:t>
            </a:r>
            <a:endParaRPr lang="ko-KR" altLang="en-US" dirty="0"/>
          </a:p>
        </p:txBody>
      </p:sp>
      <p:pic>
        <p:nvPicPr>
          <p:cNvPr id="30" name="Picture 2" descr="https://ars.els-cdn.com/content/image/1-s2.0-S1270963820306313-gr001_lrg.jpg">
            <a:extLst>
              <a:ext uri="{FF2B5EF4-FFF2-40B4-BE49-F238E27FC236}">
                <a16:creationId xmlns:a16="http://schemas.microsoft.com/office/drawing/2014/main" id="{BED9C178-C2E9-4B93-B01D-82D8D87D1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47"/>
          <a:stretch/>
        </p:blipFill>
        <p:spPr bwMode="auto">
          <a:xfrm>
            <a:off x="5807968" y="980728"/>
            <a:ext cx="4680520" cy="172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ars.els-cdn.com/content/image/1-s2.0-S1270963820306313-gr003_lrg.jpg">
            <a:extLst>
              <a:ext uri="{FF2B5EF4-FFF2-40B4-BE49-F238E27FC236}">
                <a16:creationId xmlns:a16="http://schemas.microsoft.com/office/drawing/2014/main" id="{EE7CCD28-1E0D-4747-9AFE-896F1830F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9056" y="-6220072"/>
            <a:ext cx="9144000" cy="310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6D2E6091-0421-47AB-A77D-51D18F5E5853}"/>
              </a:ext>
            </a:extLst>
          </p:cNvPr>
          <p:cNvGrpSpPr/>
          <p:nvPr/>
        </p:nvGrpSpPr>
        <p:grpSpPr>
          <a:xfrm>
            <a:off x="1415480" y="2996952"/>
            <a:ext cx="5902906" cy="3259524"/>
            <a:chOff x="-170809" y="2818970"/>
            <a:chExt cx="6831041" cy="377203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D7FBCD6-6E0E-4E07-9B5A-F04CF98A45FB}"/>
                </a:ext>
              </a:extLst>
            </p:cNvPr>
            <p:cNvGrpSpPr/>
            <p:nvPr/>
          </p:nvGrpSpPr>
          <p:grpSpPr>
            <a:xfrm>
              <a:off x="-137282" y="2818970"/>
              <a:ext cx="6797514" cy="3393559"/>
              <a:chOff x="-137282" y="2818970"/>
              <a:chExt cx="6797514" cy="339355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C47F14AA-F967-4398-96B3-F630557BD024}"/>
                  </a:ext>
                </a:extLst>
              </p:cNvPr>
              <p:cNvGrpSpPr/>
              <p:nvPr/>
            </p:nvGrpSpPr>
            <p:grpSpPr>
              <a:xfrm>
                <a:off x="-137282" y="3068960"/>
                <a:ext cx="5248834" cy="3143569"/>
                <a:chOff x="-599296" y="3068960"/>
                <a:chExt cx="5891376" cy="3528392"/>
              </a:xfrm>
            </p:grpSpPr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9B6388A3-C6DE-49FD-8575-44E49BB9C6A3}"/>
                    </a:ext>
                  </a:extLst>
                </p:cNvPr>
                <p:cNvGrpSpPr/>
                <p:nvPr/>
              </p:nvGrpSpPr>
              <p:grpSpPr>
                <a:xfrm>
                  <a:off x="323528" y="3068960"/>
                  <a:ext cx="4968552" cy="3528392"/>
                  <a:chOff x="3995936" y="2996952"/>
                  <a:chExt cx="4968552" cy="3528392"/>
                </a:xfrm>
              </p:grpSpPr>
              <p:pic>
                <p:nvPicPr>
                  <p:cNvPr id="34" name="Picture 2" descr="https://ars.els-cdn.com/content/image/1-s2.0-S1270963820306313-gr002_lrg.jpg">
                    <a:extLst>
                      <a:ext uri="{FF2B5EF4-FFF2-40B4-BE49-F238E27FC236}">
                        <a16:creationId xmlns:a16="http://schemas.microsoft.com/office/drawing/2014/main" id="{56D4F05F-51E9-4448-8E04-6C85E0C6C7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95936" y="2996952"/>
                    <a:ext cx="4752528" cy="176982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1902E0A3-E341-489D-91CC-AF964DE94EFC}"/>
                      </a:ext>
                    </a:extLst>
                  </p:cNvPr>
                  <p:cNvGrpSpPr/>
                  <p:nvPr/>
                </p:nvGrpSpPr>
                <p:grpSpPr>
                  <a:xfrm>
                    <a:off x="5652120" y="4869160"/>
                    <a:ext cx="3312368" cy="1656184"/>
                    <a:chOff x="-2700808" y="2636912"/>
                    <a:chExt cx="3312368" cy="1656184"/>
                  </a:xfrm>
                </p:grpSpPr>
                <p:pic>
                  <p:nvPicPr>
                    <p:cNvPr id="4098" name="Picture 2" descr="https://miro.medium.com/v2/resize:fit:700/1*17fw8EIMwTJAoSJHdVHm1g.gif">
                      <a:extLst>
                        <a:ext uri="{FF2B5EF4-FFF2-40B4-BE49-F238E27FC236}">
                          <a16:creationId xmlns:a16="http://schemas.microsoft.com/office/drawing/2014/main" id="{167E74A9-C331-4439-8E97-FF74AF47DC18}"/>
                        </a:ext>
                      </a:extLst>
                    </p:cNvPr>
                    <p:cNvPicPr>
                      <a:picLocks noChangeAspect="1" noChangeArrowheads="1" noCrop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-2556792" y="2708920"/>
                      <a:ext cx="3024336" cy="13147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2" name="타원 11">
                      <a:extLst>
                        <a:ext uri="{FF2B5EF4-FFF2-40B4-BE49-F238E27FC236}">
                          <a16:creationId xmlns:a16="http://schemas.microsoft.com/office/drawing/2014/main" id="{F079F2B8-9576-4AEB-A1FC-81A8739A52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700808" y="2636912"/>
                      <a:ext cx="3312368" cy="1656184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p:txBody>
                </p:sp>
              </p:grp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D0827851-C265-4241-8EDD-70DE6175F7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98718" y="4867275"/>
                    <a:ext cx="682945" cy="985838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36" name="그래픽 7" descr="돋보기">
                    <a:extLst>
                      <a:ext uri="{FF2B5EF4-FFF2-40B4-BE49-F238E27FC236}">
                        <a16:creationId xmlns:a16="http://schemas.microsoft.com/office/drawing/2014/main" id="{AA5F4C90-FDF8-4925-BB26-B4879A264C32}"/>
                      </a:ext>
                    </a:extLst>
                  </p:cNvPr>
                  <p:cNvSpPr/>
                  <p:nvPr/>
                </p:nvSpPr>
                <p:spPr>
                  <a:xfrm>
                    <a:off x="4934803" y="4439875"/>
                    <a:ext cx="762000" cy="762000"/>
                  </a:xfrm>
                  <a:custGeom>
                    <a:avLst/>
                    <a:gdLst>
                      <a:gd name="connsiteX0" fmla="*/ 739616 w 762000"/>
                      <a:gd name="connsiteY0" fmla="*/ 645319 h 762000"/>
                      <a:gd name="connsiteX1" fmla="*/ 620554 w 762000"/>
                      <a:gd name="connsiteY1" fmla="*/ 526256 h 762000"/>
                      <a:gd name="connsiteX2" fmla="*/ 561499 w 762000"/>
                      <a:gd name="connsiteY2" fmla="*/ 508159 h 762000"/>
                      <a:gd name="connsiteX3" fmla="*/ 519589 w 762000"/>
                      <a:gd name="connsiteY3" fmla="*/ 466249 h 762000"/>
                      <a:gd name="connsiteX4" fmla="*/ 578644 w 762000"/>
                      <a:gd name="connsiteY4" fmla="*/ 292894 h 762000"/>
                      <a:gd name="connsiteX5" fmla="*/ 292894 w 762000"/>
                      <a:gd name="connsiteY5" fmla="*/ 7144 h 762000"/>
                      <a:gd name="connsiteX6" fmla="*/ 7144 w 762000"/>
                      <a:gd name="connsiteY6" fmla="*/ 292894 h 762000"/>
                      <a:gd name="connsiteX7" fmla="*/ 292894 w 762000"/>
                      <a:gd name="connsiteY7" fmla="*/ 578644 h 762000"/>
                      <a:gd name="connsiteX8" fmla="*/ 466249 w 762000"/>
                      <a:gd name="connsiteY8" fmla="*/ 519589 h 762000"/>
                      <a:gd name="connsiteX9" fmla="*/ 508159 w 762000"/>
                      <a:gd name="connsiteY9" fmla="*/ 561499 h 762000"/>
                      <a:gd name="connsiteX10" fmla="*/ 526256 w 762000"/>
                      <a:gd name="connsiteY10" fmla="*/ 620554 h 762000"/>
                      <a:gd name="connsiteX11" fmla="*/ 645319 w 762000"/>
                      <a:gd name="connsiteY11" fmla="*/ 739616 h 762000"/>
                      <a:gd name="connsiteX12" fmla="*/ 692944 w 762000"/>
                      <a:gd name="connsiteY12" fmla="*/ 759619 h 762000"/>
                      <a:gd name="connsiteX13" fmla="*/ 740569 w 762000"/>
                      <a:gd name="connsiteY13" fmla="*/ 739616 h 762000"/>
                      <a:gd name="connsiteX14" fmla="*/ 739616 w 762000"/>
                      <a:gd name="connsiteY14" fmla="*/ 645319 h 762000"/>
                      <a:gd name="connsiteX15" fmla="*/ 291941 w 762000"/>
                      <a:gd name="connsiteY15" fmla="*/ 520541 h 762000"/>
                      <a:gd name="connsiteX16" fmla="*/ 63341 w 762000"/>
                      <a:gd name="connsiteY16" fmla="*/ 291941 h 762000"/>
                      <a:gd name="connsiteX17" fmla="*/ 291941 w 762000"/>
                      <a:gd name="connsiteY17" fmla="*/ 63341 h 762000"/>
                      <a:gd name="connsiteX18" fmla="*/ 520541 w 762000"/>
                      <a:gd name="connsiteY18" fmla="*/ 291941 h 762000"/>
                      <a:gd name="connsiteX19" fmla="*/ 291941 w 762000"/>
                      <a:gd name="connsiteY19" fmla="*/ 520541 h 76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62000" h="762000">
                        <a:moveTo>
                          <a:pt x="739616" y="645319"/>
                        </a:moveTo>
                        <a:lnTo>
                          <a:pt x="620554" y="526256"/>
                        </a:lnTo>
                        <a:cubicBezTo>
                          <a:pt x="604361" y="510064"/>
                          <a:pt x="582454" y="504349"/>
                          <a:pt x="561499" y="508159"/>
                        </a:cubicBezTo>
                        <a:lnTo>
                          <a:pt x="519589" y="466249"/>
                        </a:lnTo>
                        <a:cubicBezTo>
                          <a:pt x="556736" y="418624"/>
                          <a:pt x="578644" y="357664"/>
                          <a:pt x="578644" y="292894"/>
                        </a:cubicBezTo>
                        <a:cubicBezTo>
                          <a:pt x="578644" y="135731"/>
                          <a:pt x="450056" y="7144"/>
                          <a:pt x="292894" y="7144"/>
                        </a:cubicBezTo>
                        <a:cubicBezTo>
                          <a:pt x="135731" y="7144"/>
                          <a:pt x="7144" y="135731"/>
                          <a:pt x="7144" y="292894"/>
                        </a:cubicBezTo>
                        <a:cubicBezTo>
                          <a:pt x="7144" y="450056"/>
                          <a:pt x="135731" y="578644"/>
                          <a:pt x="292894" y="578644"/>
                        </a:cubicBezTo>
                        <a:cubicBezTo>
                          <a:pt x="357664" y="578644"/>
                          <a:pt x="417671" y="556736"/>
                          <a:pt x="466249" y="519589"/>
                        </a:cubicBezTo>
                        <a:lnTo>
                          <a:pt x="508159" y="561499"/>
                        </a:lnTo>
                        <a:cubicBezTo>
                          <a:pt x="504349" y="582454"/>
                          <a:pt x="510064" y="604361"/>
                          <a:pt x="526256" y="620554"/>
                        </a:cubicBezTo>
                        <a:lnTo>
                          <a:pt x="645319" y="739616"/>
                        </a:lnTo>
                        <a:cubicBezTo>
                          <a:pt x="658654" y="752951"/>
                          <a:pt x="675799" y="759619"/>
                          <a:pt x="692944" y="759619"/>
                        </a:cubicBezTo>
                        <a:cubicBezTo>
                          <a:pt x="710089" y="759619"/>
                          <a:pt x="727234" y="752951"/>
                          <a:pt x="740569" y="739616"/>
                        </a:cubicBezTo>
                        <a:cubicBezTo>
                          <a:pt x="765334" y="712946"/>
                          <a:pt x="765334" y="671036"/>
                          <a:pt x="739616" y="645319"/>
                        </a:cubicBezTo>
                        <a:close/>
                        <a:moveTo>
                          <a:pt x="291941" y="520541"/>
                        </a:moveTo>
                        <a:cubicBezTo>
                          <a:pt x="166211" y="520541"/>
                          <a:pt x="63341" y="417671"/>
                          <a:pt x="63341" y="291941"/>
                        </a:cubicBezTo>
                        <a:cubicBezTo>
                          <a:pt x="63341" y="166211"/>
                          <a:pt x="166211" y="63341"/>
                          <a:pt x="291941" y="63341"/>
                        </a:cubicBezTo>
                        <a:cubicBezTo>
                          <a:pt x="417671" y="63341"/>
                          <a:pt x="520541" y="166211"/>
                          <a:pt x="520541" y="291941"/>
                        </a:cubicBezTo>
                        <a:cubicBezTo>
                          <a:pt x="520541" y="417671"/>
                          <a:pt x="417671" y="520541"/>
                          <a:pt x="291941" y="52054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60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endParaRPr>
                  </a:p>
                </p:txBody>
              </p: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84D45F88-971E-45B0-9130-F133319152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86375" y="4471988"/>
                    <a:ext cx="2443163" cy="41910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36ADF5E-3F54-4E12-9DFB-8DB89736FF38}"/>
                    </a:ext>
                  </a:extLst>
                </p:cNvPr>
                <p:cNvSpPr/>
                <p:nvPr/>
              </p:nvSpPr>
              <p:spPr>
                <a:xfrm>
                  <a:off x="-599296" y="3284984"/>
                  <a:ext cx="2133680" cy="67960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&lt; Input &gt;</a:t>
                  </a:r>
                  <a:br>
                    <a:rPr lang="en-US" altLang="ko-KR" sz="14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</a:br>
                  <a:r>
                    <a:rPr lang="en-US" altLang="ko-KR" sz="14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Airfoil image</a:t>
                  </a:r>
                  <a:endParaRPr lang="ko-KR" altLang="en-US" sz="1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E252EC7-5A37-4463-96AB-B75DD56AD616}"/>
                  </a:ext>
                </a:extLst>
              </p:cNvPr>
              <p:cNvSpPr/>
              <p:nvPr/>
            </p:nvSpPr>
            <p:spPr>
              <a:xfrm>
                <a:off x="4499992" y="2818970"/>
                <a:ext cx="2160240" cy="854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&lt; Output &gt;</a:t>
                </a:r>
                <a:br>
                  <a:rPr lang="en-US" altLang="ko-KR" sz="1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</a:br>
                <a:r>
                  <a:rPr lang="en-US" altLang="ko-KR" sz="1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Airfoil pressure coefficient</a:t>
                </a:r>
                <a:endPara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2E898A-A035-4004-B0EE-FDBF97051BCB}"/>
                </a:ext>
              </a:extLst>
            </p:cNvPr>
            <p:cNvSpPr/>
            <p:nvPr/>
          </p:nvSpPr>
          <p:spPr>
            <a:xfrm>
              <a:off x="-170809" y="5985513"/>
              <a:ext cx="3456384" cy="6054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Extract</a:t>
              </a:r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en-US" altLang="ko-KR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local</a:t>
              </a:r>
              <a:r>
                <a: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br>
                <a:rPr lang="en-US" altLang="ko-KR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features/patterns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EBC01E7C-E2DC-4679-BE4B-C8741C4B42BA}"/>
                </a:ext>
              </a:extLst>
            </p:cNvPr>
            <p:cNvCxnSpPr>
              <a:cxnSpLocks/>
              <a:endCxn id="4098" idx="2"/>
            </p:cNvCxnSpPr>
            <p:nvPr/>
          </p:nvCxnSpPr>
          <p:spPr>
            <a:xfrm flipV="1">
              <a:off x="2320368" y="5972484"/>
              <a:ext cx="1315633" cy="2630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04" name="그룹 4103">
            <a:extLst>
              <a:ext uri="{FF2B5EF4-FFF2-40B4-BE49-F238E27FC236}">
                <a16:creationId xmlns:a16="http://schemas.microsoft.com/office/drawing/2014/main" id="{CA865B34-D521-4B02-834F-4EB40A6E2B7B}"/>
              </a:ext>
            </a:extLst>
          </p:cNvPr>
          <p:cNvGrpSpPr/>
          <p:nvPr/>
        </p:nvGrpSpPr>
        <p:grpSpPr>
          <a:xfrm>
            <a:off x="6419528" y="3212976"/>
            <a:ext cx="4248472" cy="3024336"/>
            <a:chOff x="4644008" y="3429000"/>
            <a:chExt cx="4248472" cy="3024336"/>
          </a:xfrm>
        </p:grpSpPr>
        <p:grpSp>
          <p:nvGrpSpPr>
            <p:cNvPr id="4096" name="그룹 4095">
              <a:extLst>
                <a:ext uri="{FF2B5EF4-FFF2-40B4-BE49-F238E27FC236}">
                  <a16:creationId xmlns:a16="http://schemas.microsoft.com/office/drawing/2014/main" id="{84B543B8-AC4F-4189-8850-9A69B1FDC5BC}"/>
                </a:ext>
              </a:extLst>
            </p:cNvPr>
            <p:cNvGrpSpPr/>
            <p:nvPr/>
          </p:nvGrpSpPr>
          <p:grpSpPr>
            <a:xfrm>
              <a:off x="4644008" y="3429000"/>
              <a:ext cx="4248472" cy="2816958"/>
              <a:chOff x="4788024" y="3284984"/>
              <a:chExt cx="4248472" cy="2816958"/>
            </a:xfrm>
          </p:grpSpPr>
          <p:pic>
            <p:nvPicPr>
              <p:cNvPr id="56" name="Picture 2" descr="https://ars.els-cdn.com/content/image/1-s2.0-S1270963820306313-gr003_lrg.jpg">
                <a:extLst>
                  <a:ext uri="{FF2B5EF4-FFF2-40B4-BE49-F238E27FC236}">
                    <a16:creationId xmlns:a16="http://schemas.microsoft.com/office/drawing/2014/main" id="{6DCDD6B9-B532-41F4-B253-D167906AC4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024" y="3933056"/>
                <a:ext cx="4248472" cy="14449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A8A654BE-BD9B-4653-9637-313110EBE510}"/>
                  </a:ext>
                </a:extLst>
              </p:cNvPr>
              <p:cNvGrpSpPr/>
              <p:nvPr/>
            </p:nvGrpSpPr>
            <p:grpSpPr>
              <a:xfrm>
                <a:off x="6012160" y="3284984"/>
                <a:ext cx="1866728" cy="576064"/>
                <a:chOff x="6012160" y="3284984"/>
                <a:chExt cx="1866728" cy="576064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C630316D-1CB2-4332-95F7-C9D03000CE24}"/>
                    </a:ext>
                  </a:extLst>
                </p:cNvPr>
                <p:cNvSpPr/>
                <p:nvPr/>
              </p:nvSpPr>
              <p:spPr>
                <a:xfrm>
                  <a:off x="6012160" y="3284984"/>
                  <a:ext cx="186672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Convolution filter</a:t>
                  </a:r>
                  <a:endParaRPr lang="ko-KR" altLang="en-US" sz="1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cxnSp>
              <p:nvCxnSpPr>
                <p:cNvPr id="62" name="직선 화살표 연결선 61">
                  <a:extLst>
                    <a:ext uri="{FF2B5EF4-FFF2-40B4-BE49-F238E27FC236}">
                      <a16:creationId xmlns:a16="http://schemas.microsoft.com/office/drawing/2014/main" id="{7826F466-5FF8-4EAA-89AC-E8A3990E7E48}"/>
                    </a:ext>
                  </a:extLst>
                </p:cNvPr>
                <p:cNvCxnSpPr>
                  <a:stCxn id="61" idx="2"/>
                </p:cNvCxnSpPr>
                <p:nvPr/>
              </p:nvCxnSpPr>
              <p:spPr>
                <a:xfrm flipH="1">
                  <a:off x="6876256" y="3592761"/>
                  <a:ext cx="69268" cy="2682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D3CC0EEE-76BA-4BAD-BF59-2FCD72FADE81}"/>
                      </a:ext>
                    </a:extLst>
                  </p:cNvPr>
                  <p:cNvSpPr/>
                  <p:nvPr/>
                </p:nvSpPr>
                <p:spPr>
                  <a:xfrm>
                    <a:off x="5796136" y="5373216"/>
                    <a:ext cx="2448272" cy="72872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𝑦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=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나눔스퀘어라운드 Bold" panose="020B0600000101010101" pitchFamily="50" charset="-127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나눔스퀘어라운드 Bold" panose="020B0600000101010101" pitchFamily="50" charset="-127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나눔스퀘어라운드 Bold" panose="020B0600000101010101" pitchFamily="50" charset="-127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나눔스퀘어라운드 Bold" panose="020B0600000101010101" pitchFamily="50" charset="-127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나눔스퀘어라운드 Bold" panose="020B0600000101010101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나눔스퀘어라운드 Bold" panose="020B0600000101010101" pitchFamily="50" charset="-127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나눔스퀘어라운드 Bold" panose="020B0600000101010101" pitchFamily="50" charset="-12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나눔스퀘어라운드 Bold" panose="020B0600000101010101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나눔스퀘어라운드 Bold" panose="020B0600000101010101" pitchFamily="50" charset="-12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나눔스퀘어라운드 Bold" panose="020B0600000101010101" pitchFamily="50" charset="-12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</a:rPr>
                                    <m:t>+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나눔스퀘어라운드 Bold" panose="020B0600000101010101" pitchFamily="50" charset="-127"/>
                                    </a:rPr>
                                    <m:t>𝑏</m:t>
                                  </m:r>
                                </m:e>
                              </m:nary>
                            </m:e>
                          </m:d>
                        </m:oMath>
                      </m:oMathPara>
                    </a14:m>
                    <a:endParaRPr lang="ko-KR" altLang="en-US" sz="16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D3CC0EEE-76BA-4BAD-BF59-2FCD72FADE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6136" y="5373216"/>
                    <a:ext cx="2448272" cy="7287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03" name="그룹 4102">
              <a:extLst>
                <a:ext uri="{FF2B5EF4-FFF2-40B4-BE49-F238E27FC236}">
                  <a16:creationId xmlns:a16="http://schemas.microsoft.com/office/drawing/2014/main" id="{3827B817-6E5B-4353-9580-62DFB0D90D45}"/>
                </a:ext>
              </a:extLst>
            </p:cNvPr>
            <p:cNvGrpSpPr/>
            <p:nvPr/>
          </p:nvGrpSpPr>
          <p:grpSpPr>
            <a:xfrm>
              <a:off x="4860032" y="6001543"/>
              <a:ext cx="4026968" cy="451793"/>
              <a:chOff x="4860032" y="6001543"/>
              <a:chExt cx="4026968" cy="451793"/>
            </a:xfrm>
          </p:grpSpPr>
          <p:grpSp>
            <p:nvGrpSpPr>
              <p:cNvPr id="4100" name="그룹 4099">
                <a:extLst>
                  <a:ext uri="{FF2B5EF4-FFF2-40B4-BE49-F238E27FC236}">
                    <a16:creationId xmlns:a16="http://schemas.microsoft.com/office/drawing/2014/main" id="{DBFA640B-0D35-4856-9901-28983E8DE275}"/>
                  </a:ext>
                </a:extLst>
              </p:cNvPr>
              <p:cNvGrpSpPr/>
              <p:nvPr/>
            </p:nvGrpSpPr>
            <p:grpSpPr>
              <a:xfrm>
                <a:off x="6372200" y="6001543"/>
                <a:ext cx="2514800" cy="451793"/>
                <a:chOff x="6228184" y="5949280"/>
                <a:chExt cx="2514800" cy="451793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1001A353-BD9B-4610-9ABC-8254A4E35408}"/>
                    </a:ext>
                  </a:extLst>
                </p:cNvPr>
                <p:cNvSpPr/>
                <p:nvPr/>
              </p:nvSpPr>
              <p:spPr>
                <a:xfrm>
                  <a:off x="6228184" y="6093296"/>
                  <a:ext cx="186672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weight</a:t>
                  </a:r>
                  <a:endParaRPr lang="ko-KR" altLang="en-US" sz="1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70DCDBCE-3BE5-45A3-8969-0E4C43CFCB3A}"/>
                    </a:ext>
                  </a:extLst>
                </p:cNvPr>
                <p:cNvCxnSpPr>
                  <a:cxnSpLocks/>
                  <a:stCxn id="67" idx="0"/>
                </p:cNvCxnSpPr>
                <p:nvPr/>
              </p:nvCxnSpPr>
              <p:spPr>
                <a:xfrm flipH="1" flipV="1">
                  <a:off x="6948264" y="5949280"/>
                  <a:ext cx="213284" cy="1440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7B70293E-7E81-4121-9285-6D51AC171094}"/>
                    </a:ext>
                  </a:extLst>
                </p:cNvPr>
                <p:cNvSpPr/>
                <p:nvPr/>
              </p:nvSpPr>
              <p:spPr>
                <a:xfrm>
                  <a:off x="6876256" y="6093296"/>
                  <a:ext cx="186672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bias</a:t>
                  </a:r>
                  <a:endParaRPr lang="ko-KR" altLang="en-US" sz="1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cxnSp>
              <p:nvCxnSpPr>
                <p:cNvPr id="74" name="직선 화살표 연결선 73">
                  <a:extLst>
                    <a:ext uri="{FF2B5EF4-FFF2-40B4-BE49-F238E27FC236}">
                      <a16:creationId xmlns:a16="http://schemas.microsoft.com/office/drawing/2014/main" id="{C116A8A1-8094-4043-8E05-CE1E275301DB}"/>
                    </a:ext>
                  </a:extLst>
                </p:cNvPr>
                <p:cNvCxnSpPr>
                  <a:cxnSpLocks/>
                  <a:stCxn id="73" idx="0"/>
                </p:cNvCxnSpPr>
                <p:nvPr/>
              </p:nvCxnSpPr>
              <p:spPr>
                <a:xfrm flipH="1" flipV="1">
                  <a:off x="7596336" y="5949280"/>
                  <a:ext cx="213284" cy="1440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1" name="그룹 4100">
                <a:extLst>
                  <a:ext uri="{FF2B5EF4-FFF2-40B4-BE49-F238E27FC236}">
                    <a16:creationId xmlns:a16="http://schemas.microsoft.com/office/drawing/2014/main" id="{44BA0C3A-4588-4E9A-A4A4-252DEECDEF41}"/>
                  </a:ext>
                </a:extLst>
              </p:cNvPr>
              <p:cNvGrpSpPr/>
              <p:nvPr/>
            </p:nvGrpSpPr>
            <p:grpSpPr>
              <a:xfrm>
                <a:off x="4860032" y="6021288"/>
                <a:ext cx="1866728" cy="432048"/>
                <a:chOff x="5292080" y="6113041"/>
                <a:chExt cx="1866728" cy="432048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B1890126-8A83-4A7D-9254-48B8198D7123}"/>
                    </a:ext>
                  </a:extLst>
                </p:cNvPr>
                <p:cNvSpPr/>
                <p:nvPr/>
              </p:nvSpPr>
              <p:spPr>
                <a:xfrm>
                  <a:off x="5292080" y="6237312"/>
                  <a:ext cx="186672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Activation function</a:t>
                  </a:r>
                  <a:endParaRPr lang="ko-KR" altLang="en-US" sz="1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cxnSp>
              <p:nvCxnSpPr>
                <p:cNvPr id="77" name="직선 화살표 연결선 76">
                  <a:extLst>
                    <a:ext uri="{FF2B5EF4-FFF2-40B4-BE49-F238E27FC236}">
                      <a16:creationId xmlns:a16="http://schemas.microsoft.com/office/drawing/2014/main" id="{74964B89-1D8C-4DC4-BD46-6F80F7EB30AE}"/>
                    </a:ext>
                  </a:extLst>
                </p:cNvPr>
                <p:cNvCxnSpPr>
                  <a:cxnSpLocks/>
                  <a:stCxn id="76" idx="0"/>
                </p:cNvCxnSpPr>
                <p:nvPr/>
              </p:nvCxnSpPr>
              <p:spPr>
                <a:xfrm flipV="1">
                  <a:off x="6225444" y="6113041"/>
                  <a:ext cx="362780" cy="1242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136359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1D14F-81A6-45D4-98A7-8CB269EA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and discussion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8F738D-CBA0-4FF3-8624-6EA395A89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Hyperparameter</a:t>
            </a:r>
          </a:p>
          <a:p>
            <a:pPr lvl="1"/>
            <a:r>
              <a:rPr lang="en-US" altLang="ko-KR" dirty="0"/>
              <a:t>These networks are investigated</a:t>
            </a:r>
            <a:br>
              <a:rPr lang="en-US" altLang="ko-KR" dirty="0"/>
            </a:br>
            <a:r>
              <a:rPr lang="en-US" altLang="ko-KR" dirty="0"/>
              <a:t> by varying the number of convolutional layers</a:t>
            </a:r>
          </a:p>
          <a:p>
            <a:pPr lvl="1"/>
            <a:r>
              <a:rPr lang="en-US" altLang="ko-KR" dirty="0"/>
              <a:t>Training</a:t>
            </a:r>
            <a:r>
              <a:rPr lang="ko-KR" altLang="en-US" dirty="0"/>
              <a:t> </a:t>
            </a:r>
            <a:r>
              <a:rPr lang="en-US" altLang="ko-KR" dirty="0"/>
              <a:t>under Adam optimizer and MSE loss function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C4EF9-D6A5-4394-AF73-8273D362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A9ED-9851-449C-B606-0DD113B534A6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0E12B9-3209-4E8B-BC21-DAC76E96E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Parameters setting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DF59FD-850A-459E-8746-6650EF1E5605}"/>
              </a:ext>
            </a:extLst>
          </p:cNvPr>
          <p:cNvGrpSpPr/>
          <p:nvPr/>
        </p:nvGrpSpPr>
        <p:grpSpPr>
          <a:xfrm>
            <a:off x="6600056" y="116632"/>
            <a:ext cx="3960440" cy="2411146"/>
            <a:chOff x="4932040" y="1052736"/>
            <a:chExt cx="4067524" cy="247633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DC5D3CB-1A19-4177-A837-2AEA90B77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2040" y="1052736"/>
              <a:ext cx="4067524" cy="216024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3F2CBAE-81C0-4E12-9611-647C2575EDA2}"/>
                </a:ext>
              </a:extLst>
            </p:cNvPr>
            <p:cNvSpPr/>
            <p:nvPr/>
          </p:nvSpPr>
          <p:spPr>
            <a:xfrm>
              <a:off x="5630406" y="3212976"/>
              <a:ext cx="2670792" cy="316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Network hyperparameter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9FC36A1-F80E-47CB-AE89-1FAB271E80E5}"/>
              </a:ext>
            </a:extLst>
          </p:cNvPr>
          <p:cNvGrpSpPr/>
          <p:nvPr/>
        </p:nvGrpSpPr>
        <p:grpSpPr>
          <a:xfrm>
            <a:off x="3071664" y="3068961"/>
            <a:ext cx="6552728" cy="2408615"/>
            <a:chOff x="1547664" y="3848444"/>
            <a:chExt cx="6552728" cy="240861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05B51E4-04DE-4BD4-89DE-47457DFFA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7664" y="3848444"/>
              <a:ext cx="5976664" cy="1857082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9F6EB35-2A66-4A1C-B0F3-60FDC9C31337}"/>
                </a:ext>
              </a:extLst>
            </p:cNvPr>
            <p:cNvGrpSpPr/>
            <p:nvPr/>
          </p:nvGrpSpPr>
          <p:grpSpPr>
            <a:xfrm>
              <a:off x="2661048" y="5733254"/>
              <a:ext cx="5439344" cy="523805"/>
              <a:chOff x="2661048" y="5733254"/>
              <a:chExt cx="5439344" cy="523805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E13AEA79-244E-4628-A75F-80D20B2BDC4A}"/>
                  </a:ext>
                </a:extLst>
              </p:cNvPr>
              <p:cNvGrpSpPr/>
              <p:nvPr/>
            </p:nvGrpSpPr>
            <p:grpSpPr>
              <a:xfrm>
                <a:off x="5148064" y="5733256"/>
                <a:ext cx="2952328" cy="523803"/>
                <a:chOff x="5148064" y="5733254"/>
                <a:chExt cx="2952328" cy="523803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444A4092-3E63-4E32-9534-13684DE863F2}"/>
                    </a:ext>
                  </a:extLst>
                </p:cNvPr>
                <p:cNvSpPr/>
                <p:nvPr/>
              </p:nvSpPr>
              <p:spPr>
                <a:xfrm>
                  <a:off x="5148064" y="5949280"/>
                  <a:ext cx="295232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Fully connected neural network</a:t>
                  </a:r>
                  <a:endParaRPr lang="ko-KR" altLang="en-US" sz="1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sp>
              <p:nvSpPr>
                <p:cNvPr id="11" name="왼쪽 중괄호 10">
                  <a:extLst>
                    <a:ext uri="{FF2B5EF4-FFF2-40B4-BE49-F238E27FC236}">
                      <a16:creationId xmlns:a16="http://schemas.microsoft.com/office/drawing/2014/main" id="{998CFEF7-756A-43D7-9723-B89BBBA94B69}"/>
                    </a:ext>
                  </a:extLst>
                </p:cNvPr>
                <p:cNvSpPr/>
                <p:nvPr/>
              </p:nvSpPr>
              <p:spPr>
                <a:xfrm rot="16200000">
                  <a:off x="6518736" y="4794630"/>
                  <a:ext cx="210984" cy="2088232"/>
                </a:xfrm>
                <a:prstGeom prst="leftBrace">
                  <a:avLst>
                    <a:gd name="adj1" fmla="val 147059"/>
                    <a:gd name="adj2" fmla="val 50000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87A23E6-F0D7-42C4-A16D-D10E1953C276}"/>
                  </a:ext>
                </a:extLst>
              </p:cNvPr>
              <p:cNvGrpSpPr/>
              <p:nvPr/>
            </p:nvGrpSpPr>
            <p:grpSpPr>
              <a:xfrm>
                <a:off x="2661048" y="5733254"/>
                <a:ext cx="2597768" cy="523803"/>
                <a:chOff x="2661048" y="5733254"/>
                <a:chExt cx="2597768" cy="523803"/>
              </a:xfrm>
            </p:grpSpPr>
            <p:sp>
              <p:nvSpPr>
                <p:cNvPr id="10" name="왼쪽 중괄호 9">
                  <a:extLst>
                    <a:ext uri="{FF2B5EF4-FFF2-40B4-BE49-F238E27FC236}">
                      <a16:creationId xmlns:a16="http://schemas.microsoft.com/office/drawing/2014/main" id="{D4B5A050-7AAA-4634-BDD6-522A22A86112}"/>
                    </a:ext>
                  </a:extLst>
                </p:cNvPr>
                <p:cNvSpPr/>
                <p:nvPr/>
              </p:nvSpPr>
              <p:spPr>
                <a:xfrm rot="16200000">
                  <a:off x="3854439" y="4794631"/>
                  <a:ext cx="210986" cy="2088232"/>
                </a:xfrm>
                <a:prstGeom prst="leftBrace">
                  <a:avLst>
                    <a:gd name="adj1" fmla="val 147059"/>
                    <a:gd name="adj2" fmla="val 50000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9CFB4597-7FF4-46D7-85C4-6BF44B10BBAE}"/>
                    </a:ext>
                  </a:extLst>
                </p:cNvPr>
                <p:cNvSpPr/>
                <p:nvPr/>
              </p:nvSpPr>
              <p:spPr>
                <a:xfrm>
                  <a:off x="2661048" y="5949280"/>
                  <a:ext cx="259776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Convolution neural network</a:t>
                  </a:r>
                  <a:endParaRPr lang="ko-KR" altLang="en-US" sz="1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08D3B2-933C-44F3-8C64-B3DE49A96E3B}"/>
              </a:ext>
            </a:extLst>
          </p:cNvPr>
          <p:cNvGrpSpPr/>
          <p:nvPr/>
        </p:nvGrpSpPr>
        <p:grpSpPr>
          <a:xfrm>
            <a:off x="2603612" y="5461248"/>
            <a:ext cx="6984776" cy="792396"/>
            <a:chOff x="539552" y="2825237"/>
            <a:chExt cx="6984776" cy="792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762C45B0-A15D-4FE5-9F2B-33C3AC51CBD3}"/>
                    </a:ext>
                  </a:extLst>
                </p:cNvPr>
                <p:cNvSpPr/>
                <p:nvPr/>
              </p:nvSpPr>
              <p:spPr>
                <a:xfrm>
                  <a:off x="539552" y="2825237"/>
                  <a:ext cx="2952328" cy="7923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𝐿𝑜𝑠𝑠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𝑀𝑆𝐸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𝑖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  <m:t>𝑗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나눔스퀘어라운드 Bold" panose="020B0600000101010101" pitchFamily="50" charset="-127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  <a:ea typeface="나눔스퀘어라운드 Bold" panose="020B0600000101010101" pitchFamily="50" charset="-127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i="1">
                                                    <a:latin typeface="Cambria Math" panose="02040503050406030204" pitchFamily="18" charset="0"/>
                                                    <a:ea typeface="나눔스퀘어라운드 Bold" panose="020B0600000101010101" pitchFamily="50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i="1">
                                                    <a:latin typeface="Cambria Math" panose="02040503050406030204" pitchFamily="18" charset="0"/>
                                                    <a:ea typeface="나눔스퀘어라운드 Bold" panose="020B0600000101010101" pitchFamily="50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  <a:ea typeface="나눔스퀘어라운드 Bold" panose="020B0600000101010101" pitchFamily="50" charset="-127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  <a:ea typeface="나눔스퀘어라운드 Bold" panose="020B0600000101010101" pitchFamily="50" charset="-127"/>
                                              </a:rPr>
                                              <m:t>𝑖</m:t>
                                            </m:r>
                                          </m:sup>
                                        </m:sSubSup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나눔스퀘어라운드 Bold" panose="020B0600000101010101" pitchFamily="50" charset="-127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  <a:ea typeface="나눔스퀘어라운드 Bold" panose="020B0600000101010101" pitchFamily="50" charset="-127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  <a:ea typeface="나눔스퀘어라운드 Bold" panose="020B0600000101010101" pitchFamily="50" charset="-127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  <a:ea typeface="나눔스퀘어라운드 Bold" panose="020B0600000101010101" pitchFamily="50" charset="-127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  <a:ea typeface="나눔스퀘어라운드 Bold" panose="020B0600000101010101" pitchFamily="50" charset="-127"/>
                                              </a:rPr>
                                              <m:t>𝑖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ko-KR" altLang="en-US" sz="1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762C45B0-A15D-4FE5-9F2B-33C3AC51CB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52" y="2825237"/>
                  <a:ext cx="2952328" cy="7923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A907E1A4-39A1-4754-89D8-28A872EC0BF2}"/>
                    </a:ext>
                  </a:extLst>
                </p:cNvPr>
                <p:cNvSpPr/>
                <p:nvPr/>
              </p:nvSpPr>
              <p:spPr>
                <a:xfrm>
                  <a:off x="3635896" y="2888940"/>
                  <a:ext cx="3888432" cy="6649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  <m:t>𝑛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  <m:t>+1</m:t>
                                </m:r>
                              </m:sup>
                            </m:sSubSup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  <m:t>𝑛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  <m:t>+1</m:t>
                                </m:r>
                              </m:sup>
                            </m:sSubSup>
                          </m:e>
                        </m:d>
                        <m:r>
                          <a:rPr lang="en-US" altLang="ko-KR" sz="1600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  <m:r>
                          <a:rPr lang="en-US" altLang="ko-KR" sz="1600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−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𝛼</m:t>
                        </m:r>
                        <m:f>
                          <m:f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  <m:t>𝐿𝑜𝑠𝑠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  <m:t>𝑀𝑆𝐸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나눔스퀘어라운드 Bold" panose="020B0600000101010101" pitchFamily="50" charset="-127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𝑛</m:t>
                                    </m:r>
                                  </m:sup>
                                </m:sSub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나눔스퀘어라운드 Bold" panose="020B0600000101010101" pitchFamily="50" charset="-127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나눔스퀘어라운드 Bold" panose="020B0600000101010101" pitchFamily="50" charset="-127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d>
                          </m:den>
                        </m:f>
                      </m:oMath>
                    </m:oMathPara>
                  </a14:m>
                  <a:endParaRPr lang="ko-KR" altLang="en-US" sz="1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A907E1A4-39A1-4754-89D8-28A872EC0B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896" y="2888940"/>
                  <a:ext cx="3888432" cy="66499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4C033E-2099-4F85-9E68-7364EE5EBE25}"/>
              </a:ext>
            </a:extLst>
          </p:cNvPr>
          <p:cNvSpPr/>
          <p:nvPr/>
        </p:nvSpPr>
        <p:spPr>
          <a:xfrm>
            <a:off x="5087888" y="6021289"/>
            <a:ext cx="360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Network parameter optimization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8B656CC-33E6-4EE6-BE6E-20251CE77C36}"/>
                  </a:ext>
                </a:extLst>
              </p:cNvPr>
              <p:cNvSpPr/>
              <p:nvPr/>
            </p:nvSpPr>
            <p:spPr>
              <a:xfrm>
                <a:off x="8328248" y="6165305"/>
                <a:ext cx="2232248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11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(=</m:t>
                    </m:r>
                    <m:r>
                      <m:rPr>
                        <m:nor/>
                      </m:rPr>
                      <a:rPr lang="en-US" altLang="ko-KR" sz="1100" dirty="0">
                        <a:solidFill>
                          <a:srgbClr val="00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rPr>
                      <m:t>0.0001)</m:t>
                    </m:r>
                  </m:oMath>
                </a14:m>
                <a:r>
                  <a:rPr lang="en-US" altLang="ko-KR" sz="1100" dirty="0">
                    <a:solidFill>
                      <a:srgbClr val="00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is the learning rate</a:t>
                </a:r>
              </a:p>
              <a:p>
                <a:r>
                  <a:rPr lang="en-US" altLang="ko-KR" sz="1050" dirty="0">
                    <a:solidFill>
                      <a:srgbClr val="000000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batch size is 50 </a:t>
                </a:r>
                <a:endParaRPr lang="ko-KR" altLang="en-US" sz="10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8B656CC-33E6-4EE6-BE6E-20251CE77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248" y="6165305"/>
                <a:ext cx="2232248" cy="430887"/>
              </a:xfrm>
              <a:prstGeom prst="rect">
                <a:avLst/>
              </a:prstGeom>
              <a:blipFill>
                <a:blip r:embed="rId7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378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1D14F-81A6-45D4-98A7-8CB269EA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and discussion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8F738D-CBA0-4FF3-8624-6EA395A89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Convergence history of the designed CNN architectures of upper and lower surface in training and validation datasets.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highlight>
                  <a:srgbClr val="FFFF00"/>
                </a:highlight>
              </a:rPr>
              <a:t>CNN-C5</a:t>
            </a:r>
            <a:r>
              <a:rPr lang="en-US" altLang="ko-KR" dirty="0"/>
              <a:t> architecture is considered as the base model for further study because of its steady performances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C4EF9-D6A5-4394-AF73-8273D362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A9ED-9851-449C-B606-0DD113B534A6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0E12B9-3209-4E8B-BC21-DAC76E96E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Pressure coefficient prediction based on CNN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E6B531E-EBB1-450D-ADE1-00461D1E9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3317302"/>
            <a:ext cx="3744416" cy="214176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656E465-2F48-4CE7-9E86-361341353346}"/>
              </a:ext>
            </a:extLst>
          </p:cNvPr>
          <p:cNvGrpSpPr/>
          <p:nvPr/>
        </p:nvGrpSpPr>
        <p:grpSpPr>
          <a:xfrm>
            <a:off x="1559496" y="3068961"/>
            <a:ext cx="5256584" cy="2756049"/>
            <a:chOff x="179512" y="3068960"/>
            <a:chExt cx="5256584" cy="275604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AD95219-B7A0-456A-A4C3-42E1FFA09919}"/>
                </a:ext>
              </a:extLst>
            </p:cNvPr>
            <p:cNvGrpSpPr/>
            <p:nvPr/>
          </p:nvGrpSpPr>
          <p:grpSpPr>
            <a:xfrm>
              <a:off x="287524" y="3068960"/>
              <a:ext cx="5040560" cy="2399618"/>
              <a:chOff x="1619672" y="2641055"/>
              <a:chExt cx="6228184" cy="296500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38E12BA-E54E-4555-B046-57F9EE017166}"/>
                  </a:ext>
                </a:extLst>
              </p:cNvPr>
              <p:cNvGrpSpPr/>
              <p:nvPr/>
            </p:nvGrpSpPr>
            <p:grpSpPr>
              <a:xfrm>
                <a:off x="1619672" y="2641055"/>
                <a:ext cx="6228184" cy="2965001"/>
                <a:chOff x="1619672" y="2281015"/>
                <a:chExt cx="6228184" cy="2965001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516A5489-4E3F-4043-9EA9-3819308237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19672" y="2636912"/>
                  <a:ext cx="6228184" cy="2609104"/>
                </a:xfrm>
                <a:prstGeom prst="rect">
                  <a:avLst/>
                </a:prstGeom>
              </p:spPr>
            </p:pic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BBFCB928-BFDE-4A5E-8A23-BAC1489D973C}"/>
                    </a:ext>
                  </a:extLst>
                </p:cNvPr>
                <p:cNvSpPr/>
                <p:nvPr/>
              </p:nvSpPr>
              <p:spPr>
                <a:xfrm>
                  <a:off x="2123728" y="2281016"/>
                  <a:ext cx="1999976" cy="38029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Upper surface</a:t>
                  </a:r>
                  <a:endParaRPr lang="ko-KR" altLang="en-US" sz="1400" b="1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6C51B813-BA4D-4BA1-B8FA-E62B037AB08C}"/>
                    </a:ext>
                  </a:extLst>
                </p:cNvPr>
                <p:cNvSpPr/>
                <p:nvPr/>
              </p:nvSpPr>
              <p:spPr>
                <a:xfrm>
                  <a:off x="5292080" y="2281015"/>
                  <a:ext cx="1999976" cy="38029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Lower surface</a:t>
                  </a:r>
                  <a:endParaRPr lang="ko-KR" altLang="en-US" sz="1400" b="1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53DF288B-FEA5-488C-9373-8943542848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88894" y="3530797"/>
                <a:ext cx="889741" cy="133461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4A88387E-DE25-40C0-914B-5A63F22EC6A4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 flipH="1">
                <a:off x="4199920" y="3555195"/>
                <a:ext cx="967965" cy="77636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C9856F2-E4EA-484A-A455-EF5459DA226E}"/>
                  </a:ext>
                </a:extLst>
              </p:cNvPr>
              <p:cNvSpPr/>
              <p:nvPr/>
            </p:nvSpPr>
            <p:spPr>
              <a:xfrm>
                <a:off x="4555816" y="3174901"/>
                <a:ext cx="1224136" cy="3802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highlight>
                      <a:srgbClr val="FFFF00"/>
                    </a:highlight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CNN-C5</a:t>
                </a:r>
                <a:endParaRPr lang="ko-KR" altLang="en-US" sz="1400" dirty="0">
                  <a:highlight>
                    <a:srgbClr val="FFFF00"/>
                  </a:highligh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E396DFA-76B0-444D-A24E-C23224DB5ABA}"/>
                </a:ext>
              </a:extLst>
            </p:cNvPr>
            <p:cNvSpPr/>
            <p:nvPr/>
          </p:nvSpPr>
          <p:spPr>
            <a:xfrm>
              <a:off x="179512" y="5517232"/>
              <a:ext cx="52565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Convergence history of the designed CNN architectures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558ACA-E060-4719-B88A-9DA2458D9245}"/>
              </a:ext>
            </a:extLst>
          </p:cNvPr>
          <p:cNvSpPr/>
          <p:nvPr/>
        </p:nvSpPr>
        <p:spPr>
          <a:xfrm>
            <a:off x="6489288" y="5517233"/>
            <a:ext cx="4248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Test accuracy for upper and lower surface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B26F30F-7C57-409E-A026-13BC2710D5A1}"/>
              </a:ext>
            </a:extLst>
          </p:cNvPr>
          <p:cNvGrpSpPr/>
          <p:nvPr/>
        </p:nvGrpSpPr>
        <p:grpSpPr>
          <a:xfrm>
            <a:off x="6384032" y="2708921"/>
            <a:ext cx="4536504" cy="3692153"/>
            <a:chOff x="4860032" y="2708920"/>
            <a:chExt cx="4536504" cy="369215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E9E88E5-0EE7-484C-9010-2F77701058E1}"/>
                </a:ext>
              </a:extLst>
            </p:cNvPr>
            <p:cNvGrpSpPr/>
            <p:nvPr/>
          </p:nvGrpSpPr>
          <p:grpSpPr>
            <a:xfrm>
              <a:off x="4860032" y="2708920"/>
              <a:ext cx="4536504" cy="3692153"/>
              <a:chOff x="7524328" y="1052736"/>
              <a:chExt cx="4536504" cy="3692153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AF6EFF7-5360-470E-AE54-33F7081B6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25125" y="1052736"/>
                <a:ext cx="3734911" cy="3403437"/>
              </a:xfrm>
              <a:prstGeom prst="rect">
                <a:avLst/>
              </a:prstGeom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95DF42D-8098-45FC-B34A-A5CC5964EC1E}"/>
                  </a:ext>
                </a:extLst>
              </p:cNvPr>
              <p:cNvSpPr/>
              <p:nvPr/>
            </p:nvSpPr>
            <p:spPr>
              <a:xfrm>
                <a:off x="7524328" y="4437112"/>
                <a:ext cx="453650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Predicted Cp of random sampled airfoils</a:t>
                </a: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6F6B367-53D0-4CFB-B3BE-F1AF5C9D9600}"/>
                </a:ext>
              </a:extLst>
            </p:cNvPr>
            <p:cNvSpPr/>
            <p:nvPr/>
          </p:nvSpPr>
          <p:spPr>
            <a:xfrm>
              <a:off x="8028384" y="2780928"/>
              <a:ext cx="9907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highlight>
                    <a:srgbClr val="FFFF00"/>
                  </a:highligh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CNN-C5</a:t>
              </a:r>
              <a:endParaRPr lang="ko-KR" altLang="en-US" sz="1400" dirty="0">
                <a:highlight>
                  <a:srgbClr val="FFFF00"/>
                </a:highligh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1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1D14F-81A6-45D4-98A7-8CB269EA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and discussion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8F738D-CBA0-4FF3-8624-6EA395A89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Retrain and test the CNN-C5 model on new base airfoil model : S809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New dataset is employed to prove the robustness of CNN-C5 model 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C4EF9-D6A5-4394-AF73-8273D362D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4A9ED-9851-449C-B606-0DD113B534A6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0E12B9-3209-4E8B-BC21-DAC76E96E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Pressure coefficient prediction based on CNN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BEBDD3C-9CBA-451C-AC6E-E24D92B58044}"/>
              </a:ext>
            </a:extLst>
          </p:cNvPr>
          <p:cNvGrpSpPr/>
          <p:nvPr/>
        </p:nvGrpSpPr>
        <p:grpSpPr>
          <a:xfrm>
            <a:off x="6240017" y="2924945"/>
            <a:ext cx="4303343" cy="3101175"/>
            <a:chOff x="3203848" y="2708920"/>
            <a:chExt cx="4104456" cy="295784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98D238A-CC3F-4607-8CC1-FA6509F4B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139" y="2708920"/>
              <a:ext cx="2969875" cy="265826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B03829D-31FB-4878-B41D-7AF0D3120A7F}"/>
                </a:ext>
              </a:extLst>
            </p:cNvPr>
            <p:cNvSpPr/>
            <p:nvPr/>
          </p:nvSpPr>
          <p:spPr>
            <a:xfrm>
              <a:off x="3203848" y="5373216"/>
              <a:ext cx="4104456" cy="293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Predicted pressure coefficient of S809 airfoil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03BC9E5-13CC-4CAC-919B-08FDA94B429C}"/>
              </a:ext>
            </a:extLst>
          </p:cNvPr>
          <p:cNvGrpSpPr/>
          <p:nvPr/>
        </p:nvGrpSpPr>
        <p:grpSpPr>
          <a:xfrm>
            <a:off x="1847529" y="2420888"/>
            <a:ext cx="4501373" cy="3672408"/>
            <a:chOff x="179512" y="2564904"/>
            <a:chExt cx="4501373" cy="367240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F902F2C-6193-48CD-8BB4-1176A047BD65}"/>
                </a:ext>
              </a:extLst>
            </p:cNvPr>
            <p:cNvGrpSpPr/>
            <p:nvPr/>
          </p:nvGrpSpPr>
          <p:grpSpPr>
            <a:xfrm>
              <a:off x="467544" y="2564904"/>
              <a:ext cx="2952328" cy="1646490"/>
              <a:chOff x="-324544" y="2636912"/>
              <a:chExt cx="2952328" cy="164649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0264C4DD-42B9-4589-9777-DB38F7A79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24544" y="2636912"/>
                <a:ext cx="2952328" cy="1646490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2B6EA66-2E31-4A43-A0C4-311B3954A3BD}"/>
                  </a:ext>
                </a:extLst>
              </p:cNvPr>
              <p:cNvSpPr/>
              <p:nvPr/>
            </p:nvSpPr>
            <p:spPr>
              <a:xfrm>
                <a:off x="35496" y="3306269"/>
                <a:ext cx="165618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S809 airfoil</a:t>
                </a:r>
                <a:endParaRPr lang="ko-KR" altLang="en-US" sz="14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322AA78-116C-4E0D-B765-7C74D4B95B11}"/>
                </a:ext>
              </a:extLst>
            </p:cNvPr>
            <p:cNvGrpSpPr/>
            <p:nvPr/>
          </p:nvGrpSpPr>
          <p:grpSpPr>
            <a:xfrm>
              <a:off x="179512" y="4365104"/>
              <a:ext cx="4501373" cy="1872208"/>
              <a:chOff x="179512" y="4365104"/>
              <a:chExt cx="4501373" cy="1872208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82ECCAA-66D0-4B1A-8111-06A9425CF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512" y="4365104"/>
                <a:ext cx="4501373" cy="1872208"/>
              </a:xfrm>
              <a:prstGeom prst="rect">
                <a:avLst/>
              </a:prstGeom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30F36C3-558A-4E55-8854-E34D4E4A77A2}"/>
                  </a:ext>
                </a:extLst>
              </p:cNvPr>
              <p:cNvSpPr/>
              <p:nvPr/>
            </p:nvSpPr>
            <p:spPr>
              <a:xfrm>
                <a:off x="467544" y="4437113"/>
                <a:ext cx="161861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Upper surface</a:t>
                </a:r>
                <a:endParaRPr lang="ko-KR" altLang="en-US" sz="14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F51CE07-9D26-4B43-A2CC-D5B39E51EDE8}"/>
                  </a:ext>
                </a:extLst>
              </p:cNvPr>
              <p:cNvSpPr/>
              <p:nvPr/>
            </p:nvSpPr>
            <p:spPr>
              <a:xfrm>
                <a:off x="2843808" y="4437112"/>
                <a:ext cx="161861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Lower surface</a:t>
                </a:r>
                <a:endParaRPr lang="ko-KR" altLang="en-US" sz="1400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FB41F7-DCD4-4B1F-9C56-0C1433387686}"/>
              </a:ext>
            </a:extLst>
          </p:cNvPr>
          <p:cNvSpPr/>
          <p:nvPr/>
        </p:nvSpPr>
        <p:spPr>
          <a:xfrm>
            <a:off x="1559496" y="6093297"/>
            <a:ext cx="52565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Convergence history of the CNN-C5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0701F5C-2D1C-48E6-8A58-DA25F47B59A0}"/>
                  </a:ext>
                </a:extLst>
              </p:cNvPr>
              <p:cNvSpPr/>
              <p:nvPr/>
            </p:nvSpPr>
            <p:spPr>
              <a:xfrm>
                <a:off x="4079776" y="2492897"/>
                <a:ext cx="2736304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b="1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flow condition of free-stream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05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Reynolds number : </a:t>
                </a:r>
                <a14:m>
                  <m:oMath xmlns:m="http://schemas.openxmlformats.org/officeDocument/2006/math">
                    <m:r>
                      <a:rPr lang="en-US" altLang="ko-KR" sz="1050" i="1" dirty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𝑅𝑒</m:t>
                    </m:r>
                    <m:r>
                      <a:rPr lang="en-US" altLang="ko-KR" sz="1050" i="1" dirty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 =2 ×</m:t>
                    </m:r>
                    <m:sSup>
                      <m:sSupPr>
                        <m:ctrlPr>
                          <a:rPr lang="en-US" altLang="ko-KR" sz="1050" i="1" dirty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050" i="1" dirty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1050" i="1" dirty="0">
                            <a:latin typeface="Cambria Math" panose="02040503050406030204" pitchFamily="18" charset="0"/>
                            <a:ea typeface="나눔스퀘어라운드 Bold" panose="020B0600000101010101" pitchFamily="50" charset="-127"/>
                          </a:rPr>
                          <m:t>6</m:t>
                        </m:r>
                      </m:sup>
                    </m:sSup>
                  </m:oMath>
                </a14:m>
                <a:endParaRPr lang="en-US" altLang="ko-KR" sz="10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05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Angle of attack : </a:t>
                </a:r>
                <a14:m>
                  <m:oMath xmlns:m="http://schemas.openxmlformats.org/officeDocument/2006/math">
                    <m:r>
                      <a:rPr lang="en-US" altLang="ko-KR" sz="1050" i="1" dirty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𝛼</m:t>
                    </m:r>
                    <m:r>
                      <a:rPr lang="en-US" altLang="ko-KR" sz="1050" i="1" dirty="0">
                        <a:latin typeface="Cambria Math" panose="02040503050406030204" pitchFamily="18" charset="0"/>
                        <a:ea typeface="나눔스퀘어라운드 Bold" panose="020B0600000101010101" pitchFamily="50" charset="-127"/>
                      </a:rPr>
                      <m:t>=5.13°</m:t>
                    </m:r>
                  </m:oMath>
                </a14:m>
                <a:endParaRPr lang="ko-KR" altLang="en-US" sz="10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mc:Choice>
        <mc:Fallback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0701F5C-2D1C-48E6-8A58-DA25F47B59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2492897"/>
                <a:ext cx="2736304" cy="584775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539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1334</Words>
  <Application>Microsoft Office PowerPoint</Application>
  <PresentationFormat>Widescreen</PresentationFormat>
  <Paragraphs>195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맑은 고딕</vt:lpstr>
      <vt:lpstr>Arial</vt:lpstr>
      <vt:lpstr>Arial Narrow</vt:lpstr>
      <vt:lpstr>Calibri</vt:lpstr>
      <vt:lpstr>Calibri Light</vt:lpstr>
      <vt:lpstr>Cambria Math</vt:lpstr>
      <vt:lpstr>HY강B</vt:lpstr>
      <vt:lpstr>Times</vt:lpstr>
      <vt:lpstr>Wingdings</vt:lpstr>
      <vt:lpstr>나눔스퀘어라운드 Bold</vt:lpstr>
      <vt:lpstr>나눔스퀘어라운드 ExtraBold</vt:lpstr>
      <vt:lpstr>현대하모니 L</vt:lpstr>
      <vt:lpstr>Office Theme</vt:lpstr>
      <vt:lpstr>Fast pressure distribution prediction of airfoils using deep learning</vt:lpstr>
      <vt:lpstr>Introduction</vt:lpstr>
      <vt:lpstr>Machine learning method</vt:lpstr>
      <vt:lpstr>Machine learning method</vt:lpstr>
      <vt:lpstr>Machine learning method</vt:lpstr>
      <vt:lpstr>Machine learning method</vt:lpstr>
      <vt:lpstr>Result and discussion</vt:lpstr>
      <vt:lpstr>Result and discussion</vt:lpstr>
      <vt:lpstr>Result and discussion</vt:lpstr>
      <vt:lpstr>Result and discussion</vt:lpstr>
      <vt:lpstr>Result and discussion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pressure distribution prediction of airfoils using deep learning</dc:title>
  <dc:creator>Kumaresh Selvakumar</dc:creator>
  <cp:lastModifiedBy>Kumaresh Selvakumar</cp:lastModifiedBy>
  <cp:revision>1</cp:revision>
  <dcterms:created xsi:type="dcterms:W3CDTF">2023-10-31T04:23:18Z</dcterms:created>
  <dcterms:modified xsi:type="dcterms:W3CDTF">2023-10-31T04:24:16Z</dcterms:modified>
</cp:coreProperties>
</file>